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handoutMasterIdLst>
    <p:handoutMasterId r:id="rId33"/>
  </p:handoutMasterIdLst>
  <p:sldIdLst>
    <p:sldId id="272" r:id="rId5"/>
    <p:sldId id="273" r:id="rId6"/>
    <p:sldId id="259" r:id="rId7"/>
    <p:sldId id="278" r:id="rId8"/>
    <p:sldId id="262" r:id="rId9"/>
    <p:sldId id="293" r:id="rId10"/>
    <p:sldId id="263" r:id="rId11"/>
    <p:sldId id="264" r:id="rId12"/>
    <p:sldId id="294" r:id="rId13"/>
    <p:sldId id="283" r:id="rId14"/>
    <p:sldId id="266" r:id="rId15"/>
    <p:sldId id="284" r:id="rId16"/>
    <p:sldId id="268" r:id="rId17"/>
    <p:sldId id="296" r:id="rId18"/>
    <p:sldId id="285" r:id="rId19"/>
    <p:sldId id="282" r:id="rId20"/>
    <p:sldId id="297" r:id="rId21"/>
    <p:sldId id="286" r:id="rId22"/>
    <p:sldId id="280" r:id="rId23"/>
    <p:sldId id="298" r:id="rId24"/>
    <p:sldId id="287" r:id="rId25"/>
    <p:sldId id="290" r:id="rId26"/>
    <p:sldId id="288" r:id="rId27"/>
    <p:sldId id="291" r:id="rId28"/>
    <p:sldId id="289" r:id="rId29"/>
    <p:sldId id="292"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8B7"/>
    <a:srgbClr val="A09D79"/>
    <a:srgbClr val="AD5C4D"/>
    <a:srgbClr val="543E35"/>
    <a:srgbClr val="637700"/>
    <a:srgbClr val="FFF4ED"/>
    <a:srgbClr val="5E6A76"/>
    <a:srgbClr val="000000"/>
    <a:srgbClr val="F8F3F0"/>
    <a:srgbClr val="D7D1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830"/>
  </p:normalViewPr>
  <p:slideViewPr>
    <p:cSldViewPr snapToGrid="0">
      <p:cViewPr varScale="1">
        <p:scale>
          <a:sx n="114" d="100"/>
          <a:sy n="114" d="100"/>
        </p:scale>
        <p:origin x="414" y="114"/>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2/1/2024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2/1/2024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a:t>
            </a:fld>
            <a:endParaRPr lang="en-US" dirty="0"/>
          </a:p>
        </p:txBody>
      </p:sp>
    </p:spTree>
    <p:extLst>
      <p:ext uri="{BB962C8B-B14F-4D97-AF65-F5344CB8AC3E}">
        <p14:creationId xmlns:p14="http://schemas.microsoft.com/office/powerpoint/2010/main" val="291572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11</a:t>
            </a:fld>
            <a:endParaRPr lang="en-US" dirty="0"/>
          </a:p>
        </p:txBody>
      </p:sp>
    </p:spTree>
    <p:extLst>
      <p:ext uri="{BB962C8B-B14F-4D97-AF65-F5344CB8AC3E}">
        <p14:creationId xmlns:p14="http://schemas.microsoft.com/office/powerpoint/2010/main" val="140274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13</a:t>
            </a:fld>
            <a:endParaRPr lang="en-US" dirty="0"/>
          </a:p>
        </p:txBody>
      </p:sp>
    </p:spTree>
    <p:extLst>
      <p:ext uri="{BB962C8B-B14F-4D97-AF65-F5344CB8AC3E}">
        <p14:creationId xmlns:p14="http://schemas.microsoft.com/office/powerpoint/2010/main" val="3150707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22</a:t>
            </a:fld>
            <a:endParaRPr lang="en-US" dirty="0"/>
          </a:p>
        </p:txBody>
      </p:sp>
    </p:spTree>
    <p:extLst>
      <p:ext uri="{BB962C8B-B14F-4D97-AF65-F5344CB8AC3E}">
        <p14:creationId xmlns:p14="http://schemas.microsoft.com/office/powerpoint/2010/main" val="3392953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24</a:t>
            </a:fld>
            <a:endParaRPr lang="en-US" dirty="0"/>
          </a:p>
        </p:txBody>
      </p:sp>
    </p:spTree>
    <p:extLst>
      <p:ext uri="{BB962C8B-B14F-4D97-AF65-F5344CB8AC3E}">
        <p14:creationId xmlns:p14="http://schemas.microsoft.com/office/powerpoint/2010/main" val="1660404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anchor="b"/>
          <a:lstStyle>
            <a:lvl1pPr>
              <a:defRPr sz="48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a:normAutofit/>
          </a:bodyPr>
          <a:lstStyle>
            <a:lvl1pPr marL="0" indent="0" algn="ctr">
              <a:lnSpc>
                <a:spcPct val="100000"/>
              </a:lnSpc>
              <a:spcBef>
                <a:spcPts val="0"/>
              </a:spcBef>
              <a:buNone/>
              <a:defRPr sz="24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a:lstStyle>
            <a:lvl1pPr algn="ctr">
              <a:defRPr sz="24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sz="140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public.tableau.com/app/profile/mahendra.pawar7113/viz/PawarMahendra-CapstoneProjectFinalAdv_DA/FinancialPerformanceOverview?publish=yes" TargetMode="External"/><Relationship Id="rId1" Type="http://schemas.openxmlformats.org/officeDocument/2006/relationships/slideLayout" Target="../slideLayouts/slideLayout15.xml"/><Relationship Id="rId4" Type="http://schemas.openxmlformats.org/officeDocument/2006/relationships/image" Target="../media/image13.sv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p:txBody>
          <a:bodyPr/>
          <a:lstStyle/>
          <a:p>
            <a:br>
              <a:rPr lang="en-US" b="1" i="0" dirty="0">
                <a:effectLst/>
                <a:latin typeface="Söhne"/>
              </a:rPr>
            </a:br>
            <a:r>
              <a:rPr lang="en-US" b="0" i="0" dirty="0">
                <a:solidFill>
                  <a:schemeClr val="tx1">
                    <a:lumMod val="75000"/>
                  </a:schemeClr>
                </a:solidFill>
                <a:effectLst/>
                <a:latin typeface="Söhne"/>
              </a:rPr>
              <a:t>Churn Rate Recovery and Loss Mitigation</a:t>
            </a:r>
            <a:endParaRPr lang="en-US" dirty="0">
              <a:solidFill>
                <a:schemeClr val="tx1">
                  <a:lumMod val="75000"/>
                </a:schemeClr>
              </a:solidFill>
            </a:endParaRPr>
          </a:p>
        </p:txBody>
      </p:sp>
      <p:sp>
        <p:nvSpPr>
          <p:cNvPr id="3" name="Subtitle 2">
            <a:extLst>
              <a:ext uri="{FF2B5EF4-FFF2-40B4-BE49-F238E27FC236}">
                <a16:creationId xmlns:a16="http://schemas.microsoft.com/office/drawing/2014/main" id="{CA0D2251-7AFE-1B36-778C-D116EDBB7FDE}"/>
              </a:ext>
            </a:extLst>
          </p:cNvPr>
          <p:cNvSpPr>
            <a:spLocks noGrp="1"/>
          </p:cNvSpPr>
          <p:nvPr>
            <p:ph type="subTitle" idx="1"/>
          </p:nvPr>
        </p:nvSpPr>
        <p:spPr/>
        <p:txBody>
          <a:bodyPr/>
          <a:lstStyle/>
          <a:p>
            <a:r>
              <a:rPr lang="en-US" b="0" i="0" dirty="0">
                <a:solidFill>
                  <a:schemeClr val="bg2">
                    <a:lumMod val="25000"/>
                  </a:schemeClr>
                </a:solidFill>
                <a:effectLst/>
                <a:latin typeface="Söhne"/>
              </a:rPr>
              <a:t>Introduce the purpose of the analysis – leveraging customer data for informed decision-making and addressing business challenges.</a:t>
            </a:r>
            <a:endParaRPr lang="en-US" dirty="0">
              <a:solidFill>
                <a:schemeClr val="bg2">
                  <a:lumMod val="25000"/>
                </a:schemeClr>
              </a:solidFill>
            </a:endParaRPr>
          </a:p>
        </p:txBody>
      </p:sp>
    </p:spTree>
    <p:extLst>
      <p:ext uri="{BB962C8B-B14F-4D97-AF65-F5344CB8AC3E}">
        <p14:creationId xmlns:p14="http://schemas.microsoft.com/office/powerpoint/2010/main" val="41753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Session Insights</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10</a:t>
            </a:fld>
            <a:endParaRPr lang="en-US" dirty="0"/>
          </a:p>
        </p:txBody>
      </p:sp>
      <p:sp>
        <p:nvSpPr>
          <p:cNvPr id="11" name="Date Placeholder 1">
            <a:extLst>
              <a:ext uri="{FF2B5EF4-FFF2-40B4-BE49-F238E27FC236}">
                <a16:creationId xmlns:a16="http://schemas.microsoft.com/office/drawing/2014/main" id="{E4AC0EBD-8880-4EE2-B386-841878B89EFA}"/>
              </a:ext>
            </a:extLst>
          </p:cNvPr>
          <p:cNvSpPr>
            <a:spLocks noGrp="1"/>
          </p:cNvSpPr>
          <p:nvPr>
            <p:ph type="dt" sz="half" idx="10"/>
          </p:nvPr>
        </p:nvSpPr>
        <p:spPr>
          <a:xfrm>
            <a:off x="365760" y="6464808"/>
            <a:ext cx="987552" cy="310896"/>
          </a:xfrm>
        </p:spPr>
        <p:txBody>
          <a:bodyPr/>
          <a:lstStyle/>
          <a:p>
            <a:r>
              <a:rPr lang="en-US" dirty="0"/>
              <a:t>2024</a:t>
            </a:r>
          </a:p>
        </p:txBody>
      </p:sp>
      <p:sp>
        <p:nvSpPr>
          <p:cNvPr id="12" name="Footer Placeholder 2">
            <a:extLst>
              <a:ext uri="{FF2B5EF4-FFF2-40B4-BE49-F238E27FC236}">
                <a16:creationId xmlns:a16="http://schemas.microsoft.com/office/drawing/2014/main" id="{BD1F4299-7561-4FD0-87D8-6CB867743A91}"/>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3500969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645BD6E-D504-0AAE-E7AB-615D99588185}"/>
              </a:ext>
            </a:extLst>
          </p:cNvPr>
          <p:cNvSpPr>
            <a:spLocks noGrp="1"/>
          </p:cNvSpPr>
          <p:nvPr>
            <p:ph type="title"/>
          </p:nvPr>
        </p:nvSpPr>
        <p:spPr/>
        <p:txBody>
          <a:bodyPr/>
          <a:lstStyle/>
          <a:p>
            <a:r>
              <a:rPr lang="en-US" dirty="0"/>
              <a:t>User Engagement Analysis</a:t>
            </a:r>
          </a:p>
        </p:txBody>
      </p:sp>
      <p:sp>
        <p:nvSpPr>
          <p:cNvPr id="6" name="Slide Number Placeholder 5">
            <a:extLst>
              <a:ext uri="{FF2B5EF4-FFF2-40B4-BE49-F238E27FC236}">
                <a16:creationId xmlns:a16="http://schemas.microsoft.com/office/drawing/2014/main" id="{2705CC93-7672-B278-4A84-0AB0F7221F04}"/>
              </a:ext>
            </a:extLst>
          </p:cNvPr>
          <p:cNvSpPr>
            <a:spLocks noGrp="1"/>
          </p:cNvSpPr>
          <p:nvPr>
            <p:ph type="sldNum" sz="quarter" idx="12"/>
          </p:nvPr>
        </p:nvSpPr>
        <p:spPr/>
        <p:txBody>
          <a:bodyPr/>
          <a:lstStyle/>
          <a:p>
            <a:fld id="{58FB4751-880F-D840-AAA9-3A15815CC996}" type="slidenum">
              <a:rPr lang="en-US" smtClean="0"/>
              <a:t>11</a:t>
            </a:fld>
            <a:endParaRPr lang="en-US" dirty="0"/>
          </a:p>
        </p:txBody>
      </p:sp>
      <p:sp>
        <p:nvSpPr>
          <p:cNvPr id="9" name="TextBox 8">
            <a:extLst>
              <a:ext uri="{FF2B5EF4-FFF2-40B4-BE49-F238E27FC236}">
                <a16:creationId xmlns:a16="http://schemas.microsoft.com/office/drawing/2014/main" id="{782E6D31-F6D1-4F27-A21B-6D44ECCE8F79}"/>
              </a:ext>
            </a:extLst>
          </p:cNvPr>
          <p:cNvSpPr txBox="1"/>
          <p:nvPr/>
        </p:nvSpPr>
        <p:spPr>
          <a:xfrm>
            <a:off x="504297" y="1448941"/>
            <a:ext cx="10003250" cy="4278094"/>
          </a:xfrm>
          <a:prstGeom prst="rect">
            <a:avLst/>
          </a:prstGeom>
          <a:noFill/>
        </p:spPr>
        <p:txBody>
          <a:bodyPr wrap="square" rtlCol="0">
            <a:spAutoFit/>
          </a:bodyPr>
          <a:lstStyle/>
          <a:p>
            <a:pPr algn="l">
              <a:buFont typeface="Arial" panose="020B0604020202020204" pitchFamily="34" charset="0"/>
              <a:buChar char="•"/>
            </a:pPr>
            <a:r>
              <a:rPr lang="en-US" sz="1600" b="1" i="0" dirty="0">
                <a:solidFill>
                  <a:schemeClr val="accent2">
                    <a:lumMod val="75000"/>
                  </a:schemeClr>
                </a:solidFill>
                <a:effectLst/>
              </a:rPr>
              <a:t>User Sessions Display: </a:t>
            </a:r>
            <a:r>
              <a:rPr lang="en-US" sz="1600" b="0" i="0" dirty="0">
                <a:solidFill>
                  <a:schemeClr val="accent2">
                    <a:lumMod val="75000"/>
                  </a:schemeClr>
                </a:solidFill>
                <a:effectLst/>
              </a:rPr>
              <a:t>To understand the level of user engagement, our first point of focus is the total number of user sessions. The bar chart below provides a straightforward depiction of how many sessions our platform or service has experienced within a specified timeframe. This metric serves as an initial overview of user interaction..</a:t>
            </a:r>
          </a:p>
          <a:p>
            <a:pPr algn="l">
              <a:buFont typeface="Arial" panose="020B0604020202020204" pitchFamily="34" charset="0"/>
              <a:buChar char="•"/>
            </a:pPr>
            <a:endParaRPr lang="en-US" sz="1600" dirty="0">
              <a:solidFill>
                <a:schemeClr val="accent2">
                  <a:lumMod val="75000"/>
                </a:schemeClr>
              </a:solidFill>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r>
              <a:rPr lang="en-US" sz="1600" b="1" i="0" dirty="0">
                <a:solidFill>
                  <a:schemeClr val="accent2">
                    <a:lumMod val="75000"/>
                  </a:schemeClr>
                </a:solidFill>
                <a:effectLst/>
              </a:rPr>
              <a:t>Trends Visualization: </a:t>
            </a:r>
            <a:r>
              <a:rPr lang="en-US" sz="1600" b="0" i="0" dirty="0">
                <a:solidFill>
                  <a:schemeClr val="accent2">
                    <a:lumMod val="75000"/>
                  </a:schemeClr>
                </a:solidFill>
                <a:effectLst/>
              </a:rPr>
              <a:t>Beyond the aggregate numbers, we delve into the trends shaping user engagement. The line chart showcases these trends over time, allowing us to identify periods of heightened or reduced activity. Understanding the ebb and flow of user engagement is crucial for devising strategies that align with user behavior.</a:t>
            </a:r>
          </a:p>
          <a:p>
            <a:pPr algn="l">
              <a:buFont typeface="Arial" panose="020B0604020202020204" pitchFamily="34" charset="0"/>
              <a:buChar char="•"/>
            </a:pPr>
            <a:endParaRPr lang="en-US" sz="1600" dirty="0">
              <a:solidFill>
                <a:schemeClr val="accent2">
                  <a:lumMod val="75000"/>
                </a:schemeClr>
              </a:solidFill>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r>
              <a:rPr lang="en-US" sz="1600" b="1" i="0" dirty="0">
                <a:solidFill>
                  <a:schemeClr val="accent2">
                    <a:lumMod val="75000"/>
                  </a:schemeClr>
                </a:solidFill>
                <a:effectLst/>
              </a:rPr>
              <a:t>Duration Patterns</a:t>
            </a:r>
            <a:r>
              <a:rPr lang="en-US" sz="1600" b="0" i="0" dirty="0">
                <a:solidFill>
                  <a:schemeClr val="accent2">
                    <a:lumMod val="75000"/>
                  </a:schemeClr>
                </a:solidFill>
                <a:effectLst/>
              </a:rPr>
              <a:t>: Session duration is a key metric influencing user experience. In this section, we explore patterns in session duration, seeking to answer a fundamental question: Do longer sessions correlate with lower churn rates? By analyzing the relationship between session length and churn, we gain insights into the optimal duration for user interactions.</a:t>
            </a:r>
          </a:p>
          <a:p>
            <a:pPr algn="l">
              <a:buFont typeface="Arial" panose="020B0604020202020204" pitchFamily="34" charset="0"/>
              <a:buChar char="•"/>
            </a:pPr>
            <a:endParaRPr lang="en-US" sz="1600" b="0" i="0" dirty="0">
              <a:solidFill>
                <a:schemeClr val="accent2">
                  <a:lumMod val="75000"/>
                </a:schemeClr>
              </a:solidFill>
              <a:effectLst/>
            </a:endParaRPr>
          </a:p>
          <a:p>
            <a:pPr algn="l"/>
            <a:r>
              <a:rPr lang="en-US" sz="1600" b="0" i="0" dirty="0">
                <a:solidFill>
                  <a:schemeClr val="accent2">
                    <a:lumMod val="75000"/>
                  </a:schemeClr>
                </a:solidFill>
                <a:effectLst/>
              </a:rPr>
              <a:t>As we interpret these visualizations, we aim to uncover actionable insights. Are there specific timeframes with consistently high engagement? Do longer sessions indeed correspond to a lower likelihood of churn? These answers guide our approach to optimizing user engagement and, consequently, reducing churn.</a:t>
            </a:r>
            <a:endParaRPr lang="en-US" sz="1600" dirty="0">
              <a:solidFill>
                <a:schemeClr val="accent2">
                  <a:lumMod val="75000"/>
                </a:schemeClr>
              </a:solidFill>
            </a:endParaRPr>
          </a:p>
        </p:txBody>
      </p:sp>
      <p:sp>
        <p:nvSpPr>
          <p:cNvPr id="12" name="Date Placeholder 1">
            <a:extLst>
              <a:ext uri="{FF2B5EF4-FFF2-40B4-BE49-F238E27FC236}">
                <a16:creationId xmlns:a16="http://schemas.microsoft.com/office/drawing/2014/main" id="{9EC97522-4DAC-43B4-86D1-66084A5EF452}"/>
              </a:ext>
            </a:extLst>
          </p:cNvPr>
          <p:cNvSpPr>
            <a:spLocks noGrp="1"/>
          </p:cNvSpPr>
          <p:nvPr>
            <p:ph type="dt" sz="half" idx="10"/>
          </p:nvPr>
        </p:nvSpPr>
        <p:spPr>
          <a:xfrm>
            <a:off x="365760" y="6464808"/>
            <a:ext cx="987552" cy="310896"/>
          </a:xfrm>
        </p:spPr>
        <p:txBody>
          <a:bodyPr/>
          <a:lstStyle/>
          <a:p>
            <a:r>
              <a:rPr lang="en-US" dirty="0"/>
              <a:t>2024</a:t>
            </a:r>
          </a:p>
        </p:txBody>
      </p:sp>
      <p:sp>
        <p:nvSpPr>
          <p:cNvPr id="13" name="Footer Placeholder 2">
            <a:extLst>
              <a:ext uri="{FF2B5EF4-FFF2-40B4-BE49-F238E27FC236}">
                <a16:creationId xmlns:a16="http://schemas.microsoft.com/office/drawing/2014/main" id="{10CB8F24-E2AE-4E36-BE44-1A1380B86F94}"/>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23413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Transaction Completion</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12</a:t>
            </a:fld>
            <a:endParaRPr lang="en-US" dirty="0"/>
          </a:p>
        </p:txBody>
      </p:sp>
      <p:sp>
        <p:nvSpPr>
          <p:cNvPr id="7" name="Date Placeholder 1">
            <a:extLst>
              <a:ext uri="{FF2B5EF4-FFF2-40B4-BE49-F238E27FC236}">
                <a16:creationId xmlns:a16="http://schemas.microsoft.com/office/drawing/2014/main" id="{7B15E095-46DB-44CB-9A2F-C8897EBD4B43}"/>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52A9AEA3-2055-4AC2-AC01-5CA96DA05975}"/>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819346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p:txBody>
          <a:bodyPr/>
          <a:lstStyle/>
          <a:p>
            <a:r>
              <a:rPr lang="en-US" b="0" i="0" dirty="0">
                <a:solidFill>
                  <a:schemeClr val="tx1">
                    <a:lumMod val="50000"/>
                  </a:schemeClr>
                </a:solidFill>
                <a:effectLst/>
                <a:latin typeface="Söhne"/>
              </a:rPr>
              <a:t>Transaction Completion Analysis</a:t>
            </a:r>
            <a:endParaRPr lang="en-US" dirty="0">
              <a:solidFill>
                <a:schemeClr val="tx1">
                  <a:lumMod val="50000"/>
                </a:schemeClr>
              </a:solidFill>
            </a:endParaRPr>
          </a:p>
        </p:txBody>
      </p:sp>
      <p:sp>
        <p:nvSpPr>
          <p:cNvPr id="4" name="Content Placeholder 3">
            <a:extLst>
              <a:ext uri="{FF2B5EF4-FFF2-40B4-BE49-F238E27FC236}">
                <a16:creationId xmlns:a16="http://schemas.microsoft.com/office/drawing/2014/main" id="{45A9ECAA-48CB-8CE7-4844-AA2C77D9E359}"/>
              </a:ext>
            </a:extLst>
          </p:cNvPr>
          <p:cNvSpPr>
            <a:spLocks noGrp="1"/>
          </p:cNvSpPr>
          <p:nvPr>
            <p:ph sz="half" idx="2"/>
          </p:nvPr>
        </p:nvSpPr>
        <p:spPr/>
        <p:txBody>
          <a:bodyPr/>
          <a:lstStyle/>
          <a:p>
            <a:endParaRPr lang="en-US" dirty="0"/>
          </a:p>
          <a:p>
            <a:endParaRPr lang="en-US" dirty="0"/>
          </a:p>
          <a:p>
            <a:endParaRPr lang="en-US" dirty="0"/>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13</a:t>
            </a:fld>
            <a:endParaRPr lang="en-US" dirty="0"/>
          </a:p>
        </p:txBody>
      </p:sp>
      <p:sp>
        <p:nvSpPr>
          <p:cNvPr id="11" name="Date Placeholder 1">
            <a:extLst>
              <a:ext uri="{FF2B5EF4-FFF2-40B4-BE49-F238E27FC236}">
                <a16:creationId xmlns:a16="http://schemas.microsoft.com/office/drawing/2014/main" id="{24DB4302-77FB-44E6-A1D1-ED88A525F0B6}"/>
              </a:ext>
            </a:extLst>
          </p:cNvPr>
          <p:cNvSpPr>
            <a:spLocks noGrp="1"/>
          </p:cNvSpPr>
          <p:nvPr>
            <p:ph type="dt" sz="half" idx="10"/>
          </p:nvPr>
        </p:nvSpPr>
        <p:spPr>
          <a:xfrm>
            <a:off x="365760" y="6464808"/>
            <a:ext cx="987552" cy="310896"/>
          </a:xfrm>
        </p:spPr>
        <p:txBody>
          <a:bodyPr/>
          <a:lstStyle/>
          <a:p>
            <a:r>
              <a:rPr lang="en-US" dirty="0"/>
              <a:t>2024</a:t>
            </a:r>
          </a:p>
        </p:txBody>
      </p:sp>
      <p:sp>
        <p:nvSpPr>
          <p:cNvPr id="12" name="Footer Placeholder 2">
            <a:extLst>
              <a:ext uri="{FF2B5EF4-FFF2-40B4-BE49-F238E27FC236}">
                <a16:creationId xmlns:a16="http://schemas.microsoft.com/office/drawing/2014/main" id="{D4A5DDAA-DBE2-4D5E-AD34-39FAC9AF4E91}"/>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14" name="TextBox 13">
            <a:extLst>
              <a:ext uri="{FF2B5EF4-FFF2-40B4-BE49-F238E27FC236}">
                <a16:creationId xmlns:a16="http://schemas.microsoft.com/office/drawing/2014/main" id="{CA2F3D37-9187-EA70-C95C-6DE75765A47E}"/>
              </a:ext>
            </a:extLst>
          </p:cNvPr>
          <p:cNvSpPr txBox="1"/>
          <p:nvPr/>
        </p:nvSpPr>
        <p:spPr>
          <a:xfrm>
            <a:off x="190999" y="1660190"/>
            <a:ext cx="8705173" cy="4524315"/>
          </a:xfrm>
          <a:prstGeom prst="rect">
            <a:avLst/>
          </a:prstGeom>
          <a:noFill/>
        </p:spPr>
        <p:txBody>
          <a:bodyPr wrap="square" rtlCol="0">
            <a:spAutoFit/>
          </a:bodyPr>
          <a:lstStyle/>
          <a:p>
            <a:pPr algn="l">
              <a:buFont typeface="Arial" panose="020B0604020202020204" pitchFamily="34" charset="0"/>
              <a:buChar char="•"/>
            </a:pPr>
            <a:r>
              <a:rPr lang="en-US" sz="1600" b="1" i="0" dirty="0">
                <a:solidFill>
                  <a:schemeClr val="tx1">
                    <a:lumMod val="75000"/>
                  </a:schemeClr>
                </a:solidFill>
                <a:effectLst/>
              </a:rPr>
              <a:t>Comparison Display: </a:t>
            </a:r>
            <a:r>
              <a:rPr lang="en-US" sz="1600" b="0" i="0" dirty="0">
                <a:solidFill>
                  <a:schemeClr val="tx1">
                    <a:lumMod val="75000"/>
                  </a:schemeClr>
                </a:solidFill>
                <a:effectLst/>
              </a:rPr>
              <a:t>Effective transactions are a critical aspect of user engagement, and understanding completion rates provides insights into user satisfaction. The grouped bar chart below compares App Transactions and Desktop Transactions, shedding light on transaction completion across different platforms. This visual aid serves as a foundational element in comprehending user interactions.</a:t>
            </a:r>
          </a:p>
          <a:p>
            <a:pPr algn="l">
              <a:buFont typeface="Arial" panose="020B0604020202020204" pitchFamily="34" charset="0"/>
              <a:buChar char="•"/>
            </a:pPr>
            <a:endParaRPr lang="en-US" sz="1600" dirty="0">
              <a:solidFill>
                <a:schemeClr val="tx1">
                  <a:lumMod val="75000"/>
                </a:schemeClr>
              </a:solidFill>
            </a:endParaRPr>
          </a:p>
          <a:p>
            <a:pPr algn="l">
              <a:buFont typeface="Arial" panose="020B0604020202020204" pitchFamily="34" charset="0"/>
              <a:buChar char="•"/>
            </a:pPr>
            <a:endParaRPr lang="en-US" sz="1600" b="0" i="0" dirty="0">
              <a:solidFill>
                <a:schemeClr val="tx1">
                  <a:lumMod val="75000"/>
                </a:schemeClr>
              </a:solidFill>
              <a:effectLst/>
            </a:endParaRPr>
          </a:p>
          <a:p>
            <a:pPr algn="l">
              <a:buFont typeface="Arial" panose="020B0604020202020204" pitchFamily="34" charset="0"/>
              <a:buChar char="•"/>
            </a:pPr>
            <a:endParaRPr lang="en-US" sz="1600" b="0" i="0" dirty="0">
              <a:solidFill>
                <a:schemeClr val="tx1">
                  <a:lumMod val="75000"/>
                </a:schemeClr>
              </a:solidFill>
              <a:effectLst/>
            </a:endParaRPr>
          </a:p>
          <a:p>
            <a:pPr algn="l">
              <a:buFont typeface="Arial" panose="020B0604020202020204" pitchFamily="34" charset="0"/>
              <a:buChar char="•"/>
            </a:pPr>
            <a:r>
              <a:rPr lang="en-US" sz="1600" b="1" i="0" dirty="0">
                <a:solidFill>
                  <a:schemeClr val="tx1">
                    <a:lumMod val="75000"/>
                  </a:schemeClr>
                </a:solidFill>
                <a:effectLst/>
              </a:rPr>
              <a:t>Rate Visualization:</a:t>
            </a:r>
            <a:r>
              <a:rPr lang="en-US" sz="1600" b="0" i="0" dirty="0">
                <a:solidFill>
                  <a:schemeClr val="tx1">
                    <a:lumMod val="75000"/>
                  </a:schemeClr>
                </a:solidFill>
                <a:effectLst/>
              </a:rPr>
              <a:t> Beyond the platform-based comparison, our focus narrows down to visualizing transaction completion rates for each segment. The visualization technique chosen, such as a bar chart or other graphical representation, facilitates a clear understanding of how successfully users are completing transactions. We delve into trends and correlations, identifying patterns that contribute to actionable insights.</a:t>
            </a:r>
          </a:p>
          <a:p>
            <a:pPr algn="l">
              <a:buFont typeface="Arial" panose="020B0604020202020204" pitchFamily="34" charset="0"/>
              <a:buChar char="•"/>
            </a:pPr>
            <a:endParaRPr lang="en-US" sz="1600" b="0" i="0" dirty="0">
              <a:solidFill>
                <a:schemeClr val="tx1">
                  <a:lumMod val="75000"/>
                </a:schemeClr>
              </a:solidFill>
              <a:effectLst/>
            </a:endParaRPr>
          </a:p>
          <a:p>
            <a:pPr algn="l"/>
            <a:r>
              <a:rPr lang="en-US" sz="1600" b="0" i="0" dirty="0">
                <a:solidFill>
                  <a:schemeClr val="tx1">
                    <a:lumMod val="75000"/>
                  </a:schemeClr>
                </a:solidFill>
                <a:effectLst/>
              </a:rPr>
              <a:t>As we interpret these visualizations, we seek answers to pivotal questions. Are there notable disparities in completion rates between app and desktop users? Do certain segments exhibit consistently higher transaction success? By uncovering these patterns, we refine our approach to transaction optimization and user satisfaction.</a:t>
            </a:r>
          </a:p>
          <a:p>
            <a:endParaRPr lang="en-US" sz="1600" dirty="0"/>
          </a:p>
        </p:txBody>
      </p:sp>
    </p:spTree>
    <p:extLst>
      <p:ext uri="{BB962C8B-B14F-4D97-AF65-F5344CB8AC3E}">
        <p14:creationId xmlns:p14="http://schemas.microsoft.com/office/powerpoint/2010/main" val="2759600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2286443-B948-AE7B-ADAA-6136F668F741}"/>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F6D95279-D8BC-CF11-8CD4-62139C4DC904}"/>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5" name="Slide Number Placeholder 4">
            <a:extLst>
              <a:ext uri="{FF2B5EF4-FFF2-40B4-BE49-F238E27FC236}">
                <a16:creationId xmlns:a16="http://schemas.microsoft.com/office/drawing/2014/main" id="{F5036803-AF87-EAC8-98B6-67E5172D76BE}"/>
              </a:ext>
            </a:extLst>
          </p:cNvPr>
          <p:cNvSpPr>
            <a:spLocks noGrp="1"/>
          </p:cNvSpPr>
          <p:nvPr>
            <p:ph type="sldNum" sz="quarter" idx="12"/>
          </p:nvPr>
        </p:nvSpPr>
        <p:spPr/>
        <p:txBody>
          <a:bodyPr/>
          <a:lstStyle/>
          <a:p>
            <a:fld id="{58FB4751-880F-D840-AAA9-3A15815CC996}" type="slidenum">
              <a:rPr lang="en-US" smtClean="0"/>
              <a:pPr/>
              <a:t>14</a:t>
            </a:fld>
            <a:endParaRPr lang="en-US" dirty="0"/>
          </a:p>
        </p:txBody>
      </p:sp>
      <p:pic>
        <p:nvPicPr>
          <p:cNvPr id="10" name="Picture 9">
            <a:extLst>
              <a:ext uri="{FF2B5EF4-FFF2-40B4-BE49-F238E27FC236}">
                <a16:creationId xmlns:a16="http://schemas.microsoft.com/office/drawing/2014/main" id="{21408DC6-D27A-B8EA-DA9D-D7FAF50985FA}"/>
              </a:ext>
            </a:extLst>
          </p:cNvPr>
          <p:cNvPicPr>
            <a:picLocks noChangeAspect="1"/>
          </p:cNvPicPr>
          <p:nvPr/>
        </p:nvPicPr>
        <p:blipFill>
          <a:blip r:embed="rId2"/>
          <a:stretch>
            <a:fillRect/>
          </a:stretch>
        </p:blipFill>
        <p:spPr>
          <a:xfrm>
            <a:off x="2145401" y="167780"/>
            <a:ext cx="8060475" cy="6084359"/>
          </a:xfrm>
          <a:prstGeom prst="rect">
            <a:avLst/>
          </a:prstGeom>
        </p:spPr>
      </p:pic>
    </p:spTree>
    <p:extLst>
      <p:ext uri="{BB962C8B-B14F-4D97-AF65-F5344CB8AC3E}">
        <p14:creationId xmlns:p14="http://schemas.microsoft.com/office/powerpoint/2010/main" val="1786030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Churn Recovery Strategies</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15</a:t>
            </a:fld>
            <a:endParaRPr lang="en-US" dirty="0"/>
          </a:p>
        </p:txBody>
      </p:sp>
      <p:sp>
        <p:nvSpPr>
          <p:cNvPr id="7" name="Date Placeholder 1">
            <a:extLst>
              <a:ext uri="{FF2B5EF4-FFF2-40B4-BE49-F238E27FC236}">
                <a16:creationId xmlns:a16="http://schemas.microsoft.com/office/drawing/2014/main" id="{3445FC68-D9DA-40B2-A8C4-899347D93C4B}"/>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94D61A2B-A8FE-4220-9D9B-C01827AF99C2}"/>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245220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a:xfrm>
            <a:off x="512064" y="293028"/>
            <a:ext cx="10515600" cy="676656"/>
          </a:xfrm>
        </p:spPr>
        <p:txBody>
          <a:bodyPr/>
          <a:lstStyle/>
          <a:p>
            <a:r>
              <a:rPr lang="en-US" b="1" i="0" dirty="0">
                <a:effectLst/>
                <a:latin typeface="Söhne"/>
              </a:rPr>
              <a:t>Churn Recovery Strategies</a:t>
            </a:r>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16</a:t>
            </a:fld>
            <a:endParaRPr lang="en-US" dirty="0"/>
          </a:p>
        </p:txBody>
      </p:sp>
      <p:sp>
        <p:nvSpPr>
          <p:cNvPr id="14" name="Date Placeholder 1">
            <a:extLst>
              <a:ext uri="{FF2B5EF4-FFF2-40B4-BE49-F238E27FC236}">
                <a16:creationId xmlns:a16="http://schemas.microsoft.com/office/drawing/2014/main" id="{4E731594-107B-4A05-A580-3C9662DC896C}"/>
              </a:ext>
            </a:extLst>
          </p:cNvPr>
          <p:cNvSpPr>
            <a:spLocks noGrp="1"/>
          </p:cNvSpPr>
          <p:nvPr>
            <p:ph type="dt" sz="half" idx="10"/>
          </p:nvPr>
        </p:nvSpPr>
        <p:spPr>
          <a:xfrm>
            <a:off x="365760" y="6464808"/>
            <a:ext cx="987552" cy="310896"/>
          </a:xfrm>
        </p:spPr>
        <p:txBody>
          <a:bodyPr/>
          <a:lstStyle/>
          <a:p>
            <a:r>
              <a:rPr lang="en-US" dirty="0"/>
              <a:t>2024</a:t>
            </a:r>
          </a:p>
        </p:txBody>
      </p:sp>
      <p:sp>
        <p:nvSpPr>
          <p:cNvPr id="15" name="Footer Placeholder 2">
            <a:extLst>
              <a:ext uri="{FF2B5EF4-FFF2-40B4-BE49-F238E27FC236}">
                <a16:creationId xmlns:a16="http://schemas.microsoft.com/office/drawing/2014/main" id="{B592518B-CE87-4693-BEDA-EEB501930CDD}"/>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12" name="TextBox 11">
            <a:extLst>
              <a:ext uri="{FF2B5EF4-FFF2-40B4-BE49-F238E27FC236}">
                <a16:creationId xmlns:a16="http://schemas.microsoft.com/office/drawing/2014/main" id="{851C515B-E124-1CD5-DF32-7761BAF2980A}"/>
              </a:ext>
            </a:extLst>
          </p:cNvPr>
          <p:cNvSpPr txBox="1"/>
          <p:nvPr/>
        </p:nvSpPr>
        <p:spPr>
          <a:xfrm>
            <a:off x="365760" y="932661"/>
            <a:ext cx="10254702" cy="5078313"/>
          </a:xfrm>
          <a:prstGeom prst="rect">
            <a:avLst/>
          </a:prstGeom>
          <a:noFill/>
        </p:spPr>
        <p:txBody>
          <a:bodyPr wrap="square" rtlCol="0">
            <a:spAutoFit/>
          </a:bodyPr>
          <a:lstStyle/>
          <a:p>
            <a:pPr algn="l">
              <a:buFont typeface="Arial" panose="020B0604020202020204" pitchFamily="34" charset="0"/>
              <a:buChar char="•"/>
            </a:pPr>
            <a:r>
              <a:rPr lang="en-US" b="1" i="0" dirty="0">
                <a:solidFill>
                  <a:srgbClr val="D1D5DB"/>
                </a:solidFill>
                <a:effectLst/>
                <a:latin typeface="Söhne"/>
              </a:rPr>
              <a:t>Re-Engagement Emphasis:</a:t>
            </a:r>
            <a:r>
              <a:rPr lang="en-US" b="0" i="0" dirty="0">
                <a:solidFill>
                  <a:srgbClr val="D1D5DB"/>
                </a:solidFill>
                <a:effectLst/>
                <a:latin typeface="Söhne"/>
              </a:rPr>
              <a:t> One of the key pillars in mitigating churn involves effective re-engagement campaigns. In this slide, we delve into the significance of re-engagement strategies, emphasizing their role in reclaiming customers who have previously churned. Successful re-engagement not only retains customers but also contributes to long-term loyalty and revenue.</a:t>
            </a:r>
            <a:endParaRPr lang="en-US" dirty="0">
              <a:solidFill>
                <a:srgbClr val="D1D5DB"/>
              </a:solidFill>
              <a:latin typeface="Söhne"/>
            </a:endParaRPr>
          </a:p>
          <a:p>
            <a:pPr algn="l">
              <a:buFont typeface="Arial" panose="020B0604020202020204" pitchFamily="34" charset="0"/>
              <a:buChar char="•"/>
            </a:pPr>
            <a:endParaRPr lang="en-US" b="0" i="0" dirty="0">
              <a:solidFill>
                <a:srgbClr val="D1D5DB"/>
              </a:solidFill>
              <a:effectLst/>
              <a:latin typeface="Söhne"/>
            </a:endParaRPr>
          </a:p>
          <a:p>
            <a:pPr algn="l">
              <a:buFont typeface="Arial" panose="020B0604020202020204" pitchFamily="34" charset="0"/>
              <a:buChar char="•"/>
            </a:pPr>
            <a:r>
              <a:rPr lang="en-US" b="1" i="0" dirty="0">
                <a:solidFill>
                  <a:srgbClr val="D1D5DB"/>
                </a:solidFill>
                <a:effectLst/>
                <a:latin typeface="Söhne"/>
              </a:rPr>
              <a:t>Success Showcase:</a:t>
            </a:r>
            <a:r>
              <a:rPr lang="en-US" b="0" i="0" dirty="0">
                <a:solidFill>
                  <a:srgbClr val="D1D5DB"/>
                </a:solidFill>
                <a:effectLst/>
                <a:latin typeface="Söhne"/>
              </a:rPr>
              <a:t> Numbers speak volumes, and our past re-engagement efforts have been remarkably successful. The bar chart below illustrates the percentage of customers successfully re-engaged compared to the total churned customers. This success metric not only validates the effectiveness of our strategies but also provides insights into areas for further improvement.</a:t>
            </a:r>
            <a:endParaRPr lang="en-US" dirty="0">
              <a:solidFill>
                <a:srgbClr val="D1D5DB"/>
              </a:solidFill>
              <a:latin typeface="Söhne"/>
            </a:endParaRPr>
          </a:p>
          <a:p>
            <a:pPr algn="l">
              <a:buFont typeface="Arial" panose="020B0604020202020204" pitchFamily="34" charset="0"/>
              <a:buChar char="•"/>
            </a:pPr>
            <a:endParaRPr lang="en-US" b="0" i="0" dirty="0">
              <a:solidFill>
                <a:srgbClr val="D1D5DB"/>
              </a:solidFill>
              <a:effectLst/>
              <a:latin typeface="Söhne"/>
            </a:endParaRPr>
          </a:p>
          <a:p>
            <a:pPr algn="l">
              <a:buFont typeface="Arial" panose="020B0604020202020204" pitchFamily="34" charset="0"/>
              <a:buChar char="•"/>
            </a:pPr>
            <a:r>
              <a:rPr lang="en-US" b="1" i="0" dirty="0">
                <a:solidFill>
                  <a:srgbClr val="D1D5DB"/>
                </a:solidFill>
                <a:effectLst/>
                <a:latin typeface="Söhne"/>
              </a:rPr>
              <a:t>Customer Support Impact:</a:t>
            </a:r>
            <a:r>
              <a:rPr lang="en-US" b="0" i="0" dirty="0">
                <a:solidFill>
                  <a:srgbClr val="D1D5DB"/>
                </a:solidFill>
                <a:effectLst/>
                <a:latin typeface="Söhne"/>
              </a:rPr>
              <a:t> In tandem with re-engagement, improvements in customer support play a pivotal role in retaining customers. This section highlights positive changes in customer support and their direct impact on customer retention. Testimonials, feedback, or metrics reflecting improved customer satisfaction can be showcased to underline the positive outcomes of enhanced support initiatives.</a:t>
            </a:r>
          </a:p>
          <a:p>
            <a:pPr algn="l">
              <a:buFont typeface="Arial" panose="020B0604020202020204" pitchFamily="34" charset="0"/>
              <a:buChar char="•"/>
            </a:pPr>
            <a:endParaRPr lang="en-US" b="0" i="0" dirty="0">
              <a:solidFill>
                <a:srgbClr val="D1D5DB"/>
              </a:solidFill>
              <a:effectLst/>
              <a:latin typeface="Söhne"/>
            </a:endParaRPr>
          </a:p>
          <a:p>
            <a:pPr algn="l"/>
            <a:r>
              <a:rPr lang="en-US" b="0" i="0" dirty="0">
                <a:solidFill>
                  <a:srgbClr val="D1D5DB"/>
                </a:solidFill>
                <a:effectLst/>
                <a:latin typeface="Söhne"/>
              </a:rPr>
              <a:t>As we explore these strategies, our goal is to not only recover churned customers but to foster stronger relationships that withstand potential future challenges.</a:t>
            </a:r>
          </a:p>
          <a:p>
            <a:endParaRPr lang="en-US" dirty="0"/>
          </a:p>
        </p:txBody>
      </p:sp>
    </p:spTree>
    <p:extLst>
      <p:ext uri="{BB962C8B-B14F-4D97-AF65-F5344CB8AC3E}">
        <p14:creationId xmlns:p14="http://schemas.microsoft.com/office/powerpoint/2010/main" val="116494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A73085F5-7434-26B1-6D04-BA7A357AD5F4}"/>
              </a:ext>
            </a:extLst>
          </p:cNvPr>
          <p:cNvSpPr>
            <a:spLocks noGrp="1"/>
          </p:cNvSpPr>
          <p:nvPr>
            <p:ph type="dt" sz="half" idx="10"/>
          </p:nvPr>
        </p:nvSpPr>
        <p:spPr/>
        <p:txBody>
          <a:bodyPr/>
          <a:lstStyle/>
          <a:p>
            <a:r>
              <a:rPr lang="en-US"/>
              <a:t>20XX</a:t>
            </a:r>
            <a:endParaRPr lang="en-US" dirty="0"/>
          </a:p>
        </p:txBody>
      </p:sp>
      <p:sp>
        <p:nvSpPr>
          <p:cNvPr id="7" name="Footer Placeholder 6">
            <a:extLst>
              <a:ext uri="{FF2B5EF4-FFF2-40B4-BE49-F238E27FC236}">
                <a16:creationId xmlns:a16="http://schemas.microsoft.com/office/drawing/2014/main" id="{62073773-7BE8-C742-8AAC-AAF3FE4C01BB}"/>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8" name="Slide Number Placeholder 7">
            <a:extLst>
              <a:ext uri="{FF2B5EF4-FFF2-40B4-BE49-F238E27FC236}">
                <a16:creationId xmlns:a16="http://schemas.microsoft.com/office/drawing/2014/main" id="{FE23FAC6-8ACB-EE98-7DEC-18247B6AB4F2}"/>
              </a:ext>
            </a:extLst>
          </p:cNvPr>
          <p:cNvSpPr>
            <a:spLocks noGrp="1"/>
          </p:cNvSpPr>
          <p:nvPr>
            <p:ph type="sldNum" sz="quarter" idx="12"/>
          </p:nvPr>
        </p:nvSpPr>
        <p:spPr/>
        <p:txBody>
          <a:bodyPr/>
          <a:lstStyle/>
          <a:p>
            <a:fld id="{58FB4751-880F-D840-AAA9-3A15815CC996}" type="slidenum">
              <a:rPr lang="en-US" smtClean="0"/>
              <a:pPr/>
              <a:t>17</a:t>
            </a:fld>
            <a:endParaRPr lang="en-US" dirty="0"/>
          </a:p>
        </p:txBody>
      </p:sp>
      <p:pic>
        <p:nvPicPr>
          <p:cNvPr id="13" name="Picture 12">
            <a:extLst>
              <a:ext uri="{FF2B5EF4-FFF2-40B4-BE49-F238E27FC236}">
                <a16:creationId xmlns:a16="http://schemas.microsoft.com/office/drawing/2014/main" id="{A36C1849-6201-EE3A-3D2B-97CED7184AFC}"/>
              </a:ext>
            </a:extLst>
          </p:cNvPr>
          <p:cNvPicPr>
            <a:picLocks noChangeAspect="1"/>
          </p:cNvPicPr>
          <p:nvPr/>
        </p:nvPicPr>
        <p:blipFill>
          <a:blip r:embed="rId2"/>
          <a:stretch>
            <a:fillRect/>
          </a:stretch>
        </p:blipFill>
        <p:spPr>
          <a:xfrm>
            <a:off x="2586813" y="2141954"/>
            <a:ext cx="6397598" cy="2574092"/>
          </a:xfrm>
          <a:prstGeom prst="rect">
            <a:avLst/>
          </a:prstGeom>
        </p:spPr>
      </p:pic>
    </p:spTree>
    <p:extLst>
      <p:ext uri="{BB962C8B-B14F-4D97-AF65-F5344CB8AC3E}">
        <p14:creationId xmlns:p14="http://schemas.microsoft.com/office/powerpoint/2010/main" val="1449545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Retention Incentives</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18</a:t>
            </a:fld>
            <a:endParaRPr lang="en-US" dirty="0"/>
          </a:p>
        </p:txBody>
      </p:sp>
      <p:sp>
        <p:nvSpPr>
          <p:cNvPr id="7" name="Date Placeholder 1">
            <a:extLst>
              <a:ext uri="{FF2B5EF4-FFF2-40B4-BE49-F238E27FC236}">
                <a16:creationId xmlns:a16="http://schemas.microsoft.com/office/drawing/2014/main" id="{937A2BCF-5F46-46BE-83B3-55C89C14BC0C}"/>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0CD31087-8130-4110-8ED1-216973E5C0E9}"/>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3466457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4B6ED12F-7F3A-436A-8AA6-9D5FC13684A7}"/>
              </a:ext>
            </a:extLst>
          </p:cNvPr>
          <p:cNvPicPr>
            <a:picLocks noGrp="1" noChangeAspect="1"/>
          </p:cNvPicPr>
          <p:nvPr>
            <p:ph type="pic" idx="1"/>
          </p:nvPr>
        </p:nvPicPr>
        <p:blipFill>
          <a:blip r:embed="rId2"/>
          <a:srcRect l="4268" r="4268"/>
          <a:stretch>
            <a:fillRect/>
          </a:stretch>
        </p:blipFill>
        <p:spPr>
          <a:xfrm>
            <a:off x="6305301" y="0"/>
            <a:ext cx="5545736" cy="6063092"/>
          </a:xfrm>
        </p:spPr>
      </p:pic>
      <p:sp>
        <p:nvSpPr>
          <p:cNvPr id="3" name="Title 2">
            <a:extLst>
              <a:ext uri="{FF2B5EF4-FFF2-40B4-BE49-F238E27FC236}">
                <a16:creationId xmlns:a16="http://schemas.microsoft.com/office/drawing/2014/main" id="{FA7AB109-D696-F27C-BD95-5BEBCF3AC000}"/>
              </a:ext>
            </a:extLst>
          </p:cNvPr>
          <p:cNvSpPr>
            <a:spLocks noGrp="1"/>
          </p:cNvSpPr>
          <p:nvPr>
            <p:ph type="title"/>
          </p:nvPr>
        </p:nvSpPr>
        <p:spPr>
          <a:xfrm>
            <a:off x="365760" y="309806"/>
            <a:ext cx="9144000" cy="676656"/>
          </a:xfrm>
        </p:spPr>
        <p:txBody>
          <a:bodyPr/>
          <a:lstStyle/>
          <a:p>
            <a:r>
              <a:rPr lang="en-US" dirty="0"/>
              <a:t>Retention Incentives Impact</a:t>
            </a:r>
          </a:p>
        </p:txBody>
      </p:sp>
      <p:sp>
        <p:nvSpPr>
          <p:cNvPr id="2" name="Text Placeholder 1">
            <a:extLst>
              <a:ext uri="{FF2B5EF4-FFF2-40B4-BE49-F238E27FC236}">
                <a16:creationId xmlns:a16="http://schemas.microsoft.com/office/drawing/2014/main" id="{60ADE49E-7CC1-6704-5852-FAE992A0EEC4}"/>
              </a:ext>
            </a:extLst>
          </p:cNvPr>
          <p:cNvSpPr>
            <a:spLocks noGrp="1"/>
          </p:cNvSpPr>
          <p:nvPr>
            <p:ph type="body" sz="half" idx="2"/>
          </p:nvPr>
        </p:nvSpPr>
        <p:spPr>
          <a:xfrm>
            <a:off x="340964" y="1108772"/>
            <a:ext cx="5883667" cy="5090692"/>
          </a:xfrm>
        </p:spPr>
        <p:txBody>
          <a:bodyPr>
            <a:normAutofit fontScale="85000" lnSpcReduction="10000"/>
          </a:bodyPr>
          <a:lstStyle/>
          <a:p>
            <a:r>
              <a:rPr lang="en-US" b="1" dirty="0"/>
              <a:t>Visual Impact: </a:t>
            </a:r>
            <a:r>
              <a:rPr lang="en-US" sz="1700" dirty="0"/>
              <a:t>The implementation of retention incentives has a tangible impact on customer retention. The bar chart below visually represents the effectiveness of these incentives, showcasing the number of customers retained through incentive programs. This not only quantifies success but also provides a clear snapshot of the positive outcomes of our retention strategies.</a:t>
            </a:r>
          </a:p>
          <a:p>
            <a:endParaRPr lang="en-US" b="1" dirty="0"/>
          </a:p>
          <a:p>
            <a:endParaRPr lang="en-US" b="1" dirty="0"/>
          </a:p>
          <a:p>
            <a:r>
              <a:rPr lang="en-US" b="1" dirty="0"/>
              <a:t>Positive Representation: </a:t>
            </a:r>
            <a:r>
              <a:rPr lang="en-US" sz="1700" dirty="0"/>
              <a:t>Incentives create positive customer experiences, fostering a sense of value and loyalty. The use of icons or images can effectively represent these positive experiences. Whether it's discounts, exclusive offers, or personalized rewards, these visual elements help convey the benefits that customers associate with our incentive programs</a:t>
            </a:r>
            <a:r>
              <a:rPr lang="en-US" dirty="0"/>
              <a:t>.</a:t>
            </a:r>
          </a:p>
          <a:p>
            <a:endParaRPr lang="en-US" dirty="0"/>
          </a:p>
          <a:p>
            <a:r>
              <a:rPr lang="en-US" b="1" dirty="0"/>
              <a:t>Success Stories: </a:t>
            </a:r>
            <a:r>
              <a:rPr lang="en-US" sz="1700" dirty="0"/>
              <a:t>Beyond numbers, success stories add a human touch to the impact of retention incentives. Share specific stories of customers who, thanks to our incentive programs, not only chose to stay but also became advocates for our brand. These narratives serve as powerful testimonials to the success and effectiveness of our retention strategies.</a:t>
            </a:r>
          </a:p>
          <a:p>
            <a:endParaRPr lang="en-US" sz="1700" dirty="0"/>
          </a:p>
          <a:p>
            <a:endParaRPr lang="en-US" sz="1700" dirty="0"/>
          </a:p>
          <a:p>
            <a:r>
              <a:rPr lang="en-US" sz="1700" dirty="0"/>
              <a:t>As we navigate the impact of retention incentives, these visual representations and success stories collectively contribute to a compelling narrative of our commitment to customer satisfaction and loyalty.</a:t>
            </a:r>
          </a:p>
        </p:txBody>
      </p:sp>
      <p:sp>
        <p:nvSpPr>
          <p:cNvPr id="6" name="Slide Number Placeholder 5">
            <a:extLst>
              <a:ext uri="{FF2B5EF4-FFF2-40B4-BE49-F238E27FC236}">
                <a16:creationId xmlns:a16="http://schemas.microsoft.com/office/drawing/2014/main" id="{18B697A5-63AE-CFF2-701C-13C0448CEBA9}"/>
              </a:ext>
            </a:extLst>
          </p:cNvPr>
          <p:cNvSpPr>
            <a:spLocks noGrp="1"/>
          </p:cNvSpPr>
          <p:nvPr>
            <p:ph type="sldNum" sz="quarter" idx="12"/>
          </p:nvPr>
        </p:nvSpPr>
        <p:spPr/>
        <p:txBody>
          <a:bodyPr/>
          <a:lstStyle/>
          <a:p>
            <a:fld id="{58FB4751-880F-D840-AAA9-3A15815CC996}" type="slidenum">
              <a:rPr lang="en-US" smtClean="0"/>
              <a:t>19</a:t>
            </a:fld>
            <a:endParaRPr lang="en-US" dirty="0"/>
          </a:p>
        </p:txBody>
      </p:sp>
      <p:sp>
        <p:nvSpPr>
          <p:cNvPr id="9" name="Date Placeholder 1">
            <a:extLst>
              <a:ext uri="{FF2B5EF4-FFF2-40B4-BE49-F238E27FC236}">
                <a16:creationId xmlns:a16="http://schemas.microsoft.com/office/drawing/2014/main" id="{1CF418AB-4749-4F31-9C61-5636B9EB10A6}"/>
              </a:ext>
            </a:extLst>
          </p:cNvPr>
          <p:cNvSpPr>
            <a:spLocks noGrp="1"/>
          </p:cNvSpPr>
          <p:nvPr>
            <p:ph type="dt" sz="half" idx="10"/>
          </p:nvPr>
        </p:nvSpPr>
        <p:spPr>
          <a:xfrm>
            <a:off x="365760" y="6464808"/>
            <a:ext cx="987552" cy="310896"/>
          </a:xfrm>
        </p:spPr>
        <p:txBody>
          <a:bodyPr/>
          <a:lstStyle/>
          <a:p>
            <a:r>
              <a:rPr lang="en-US" dirty="0"/>
              <a:t>2024</a:t>
            </a:r>
          </a:p>
        </p:txBody>
      </p:sp>
      <p:sp>
        <p:nvSpPr>
          <p:cNvPr id="10" name="Footer Placeholder 2">
            <a:extLst>
              <a:ext uri="{FF2B5EF4-FFF2-40B4-BE49-F238E27FC236}">
                <a16:creationId xmlns:a16="http://schemas.microsoft.com/office/drawing/2014/main" id="{676FF27A-F595-4A87-B17B-BC9A6BEFA9FD}"/>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341820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878135-3F5C-BB53-0082-122956799B79}"/>
              </a:ext>
            </a:extLst>
          </p:cNvPr>
          <p:cNvSpPr>
            <a:spLocks noGrp="1"/>
          </p:cNvSpPr>
          <p:nvPr>
            <p:ph type="title"/>
          </p:nvPr>
        </p:nvSpPr>
        <p:spPr/>
        <p:txBody>
          <a:bodyPr/>
          <a:lstStyle/>
          <a:p>
            <a:r>
              <a:rPr lang="en-US" dirty="0"/>
              <a:t>Agenda</a:t>
            </a:r>
          </a:p>
        </p:txBody>
      </p:sp>
      <p:graphicFrame>
        <p:nvGraphicFramePr>
          <p:cNvPr id="2" name="Table 4">
            <a:extLst>
              <a:ext uri="{FF2B5EF4-FFF2-40B4-BE49-F238E27FC236}">
                <a16:creationId xmlns:a16="http://schemas.microsoft.com/office/drawing/2014/main" id="{14883AB6-E6D8-70A9-3CCB-61E120FC6000}"/>
              </a:ext>
            </a:extLst>
          </p:cNvPr>
          <p:cNvGraphicFramePr>
            <a:graphicFrameLocks noGrp="1"/>
          </p:cNvGraphicFramePr>
          <p:nvPr>
            <p:ph idx="1"/>
            <p:extLst>
              <p:ext uri="{D42A27DB-BD31-4B8C-83A1-F6EECF244321}">
                <p14:modId xmlns:p14="http://schemas.microsoft.com/office/powerpoint/2010/main" val="1848758793"/>
              </p:ext>
            </p:extLst>
          </p:nvPr>
        </p:nvGraphicFramePr>
        <p:xfrm>
          <a:off x="6543329" y="425131"/>
          <a:ext cx="2618558" cy="4903459"/>
        </p:xfrm>
        <a:graphic>
          <a:graphicData uri="http://schemas.openxmlformats.org/drawingml/2006/table">
            <a:tbl>
              <a:tblPr firstRow="1" bandRow="1"/>
              <a:tblGrid>
                <a:gridCol w="2618558">
                  <a:extLst>
                    <a:ext uri="{9D8B030D-6E8A-4147-A177-3AD203B41FA5}">
                      <a16:colId xmlns:a16="http://schemas.microsoft.com/office/drawing/2014/main" val="1563570424"/>
                    </a:ext>
                  </a:extLst>
                </a:gridCol>
              </a:tblGrid>
              <a:tr h="7556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INTRODUCTION</a:t>
                      </a:r>
                    </a:p>
                    <a:p>
                      <a:pPr algn="r"/>
                      <a:r>
                        <a:rPr lang="en-US" sz="1800" b="1" i="0" kern="1200" dirty="0">
                          <a:solidFill>
                            <a:schemeClr val="tx1"/>
                          </a:solidFill>
                          <a:effectLst/>
                          <a:latin typeface="+mn-lt"/>
                          <a:ea typeface="+mn-ea"/>
                          <a:cs typeface="+mn-cs"/>
                        </a:rPr>
                        <a:t>Slide 1</a:t>
                      </a:r>
                      <a:endParaRPr lang="en-US" sz="1800" dirty="0">
                        <a:latin typeface="+mj-lt"/>
                      </a:endParaRPr>
                    </a:p>
                  </a:txBody>
                  <a:tcPr>
                    <a:lnL w="12700" cmpd="sng">
                      <a:noFill/>
                      <a:prstDash val="solid"/>
                    </a:lnL>
                    <a:lnR w="12700" cmpd="sng">
                      <a:noFill/>
                      <a:prstDash val="solid"/>
                    </a:lnR>
                    <a:lnT w="12700" cmpd="sng">
                      <a:noFill/>
                      <a:prstDash val="soli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71877"/>
                  </a:ext>
                </a:extLst>
              </a:tr>
              <a:tr h="105424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Financial Impact</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2</a:t>
                      </a:r>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238222"/>
                  </a:ext>
                </a:extLst>
              </a:tr>
              <a:tr h="107576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Churn Rate Analysis</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3</a:t>
                      </a:r>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4452646"/>
                  </a:ext>
                </a:extLst>
              </a:tr>
              <a:tr h="9205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Session Insights</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4</a:t>
                      </a:r>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6376589"/>
                  </a:ext>
                </a:extLst>
              </a:tr>
              <a:tr h="920534">
                <a:tc>
                  <a:txBody>
                    <a:bodyPr/>
                    <a:lstStyle/>
                    <a:p>
                      <a:pPr marL="0" algn="r" defTabSz="914400" rtl="0" eaLnBrk="1" latinLnBrk="0" hangingPunct="1"/>
                      <a:r>
                        <a:rPr lang="en-US" sz="2400" kern="1200" dirty="0">
                          <a:solidFill>
                            <a:schemeClr val="tx1"/>
                          </a:solidFill>
                          <a:latin typeface="+mn-lt"/>
                          <a:ea typeface="+mn-ea"/>
                          <a:cs typeface="Gill Sans Light" panose="020B0302020104020203" pitchFamily="34" charset="-79"/>
                        </a:rPr>
                        <a:t>Transaction Completion</a:t>
                      </a:r>
                    </a:p>
                    <a:p>
                      <a:pPr marL="0" algn="r" defTabSz="914400" rtl="0" eaLnBrk="1" latinLnBrk="0" hangingPunct="1"/>
                      <a:r>
                        <a:rPr lang="en-US" sz="1800" b="1" i="0" kern="1200" dirty="0">
                          <a:solidFill>
                            <a:schemeClr val="tx1"/>
                          </a:solidFill>
                          <a:effectLst/>
                          <a:latin typeface="+mn-lt"/>
                          <a:ea typeface="+mn-ea"/>
                          <a:cs typeface="+mn-cs"/>
                        </a:rPr>
                        <a:t>Slide 5</a:t>
                      </a:r>
                      <a:endParaRPr lang="en-US" sz="2400" kern="1200" dirty="0">
                        <a:solidFill>
                          <a:schemeClr val="tx1"/>
                        </a:solidFill>
                        <a:latin typeface="+mn-lt"/>
                        <a:ea typeface="+mn-ea"/>
                        <a:cs typeface="Gill Sans Light" panose="020B0302020104020203" pitchFamily="34" charset="-79"/>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73927343"/>
                  </a:ext>
                </a:extLst>
              </a:tr>
            </a:tbl>
          </a:graphicData>
        </a:graphic>
      </p:graphicFrame>
      <p:graphicFrame>
        <p:nvGraphicFramePr>
          <p:cNvPr id="5" name="Table 4">
            <a:extLst>
              <a:ext uri="{FF2B5EF4-FFF2-40B4-BE49-F238E27FC236}">
                <a16:creationId xmlns:a16="http://schemas.microsoft.com/office/drawing/2014/main" id="{83E0F115-1151-42DB-AA0A-C3943D896D88}"/>
              </a:ext>
            </a:extLst>
          </p:cNvPr>
          <p:cNvGraphicFramePr>
            <a:graphicFrameLocks/>
          </p:cNvGraphicFramePr>
          <p:nvPr>
            <p:extLst>
              <p:ext uri="{D42A27DB-BD31-4B8C-83A1-F6EECF244321}">
                <p14:modId xmlns:p14="http://schemas.microsoft.com/office/powerpoint/2010/main" val="536623695"/>
              </p:ext>
            </p:extLst>
          </p:nvPr>
        </p:nvGraphicFramePr>
        <p:xfrm>
          <a:off x="9304499" y="323604"/>
          <a:ext cx="2618558" cy="5025331"/>
        </p:xfrm>
        <a:graphic>
          <a:graphicData uri="http://schemas.openxmlformats.org/drawingml/2006/table">
            <a:tbl>
              <a:tblPr firstRow="1" bandRow="1"/>
              <a:tblGrid>
                <a:gridCol w="2618558">
                  <a:extLst>
                    <a:ext uri="{9D8B030D-6E8A-4147-A177-3AD203B41FA5}">
                      <a16:colId xmlns:a16="http://schemas.microsoft.com/office/drawing/2014/main" val="1563570424"/>
                    </a:ext>
                  </a:extLst>
                </a:gridCol>
              </a:tblGrid>
              <a:tr h="7556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Churn Recovery Strategies</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6</a:t>
                      </a:r>
                      <a:endParaRPr lang="en-US" sz="1800" kern="1200" dirty="0">
                        <a:solidFill>
                          <a:schemeClr val="tx1"/>
                        </a:solidFill>
                        <a:latin typeface="+mj-lt"/>
                        <a:ea typeface="+mn-ea"/>
                        <a:cs typeface="+mn-cs"/>
                      </a:endParaRPr>
                    </a:p>
                  </a:txBody>
                  <a:tcPr>
                    <a:lnL w="12700" cmpd="sng">
                      <a:noFill/>
                      <a:prstDash val="solid"/>
                    </a:lnL>
                    <a:lnR w="12700" cmpd="sng">
                      <a:noFill/>
                      <a:prstDash val="solid"/>
                    </a:lnR>
                    <a:lnT w="12700" cmpd="sng">
                      <a:noFill/>
                      <a:prstDash val="soli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71877"/>
                  </a:ext>
                </a:extLst>
              </a:tr>
              <a:tr h="105424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Retention Incentives</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7</a:t>
                      </a:r>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238222"/>
                  </a:ext>
                </a:extLst>
              </a:tr>
              <a:tr h="10327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 Loss Mitigation</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8</a:t>
                      </a:r>
                      <a:endParaRPr lang="en-US" sz="2400" kern="1200" dirty="0">
                        <a:solidFill>
                          <a:schemeClr val="tx1"/>
                        </a:solidFill>
                        <a:latin typeface="+mn-lt"/>
                        <a:ea typeface="+mn-ea"/>
                        <a:cs typeface="Gill Sans Light" panose="020B0302020104020203" pitchFamily="34" charset="-79"/>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977400"/>
                  </a:ext>
                </a:extLst>
              </a:tr>
              <a:tr h="9205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 Actionable Insights</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9</a:t>
                      </a:r>
                      <a:endParaRPr lang="en-US" sz="2400" kern="1200" dirty="0">
                        <a:solidFill>
                          <a:schemeClr val="tx1"/>
                        </a:solidFill>
                        <a:latin typeface="+mn-lt"/>
                        <a:ea typeface="+mn-ea"/>
                        <a:cs typeface="Gill Sans Light" panose="020B0302020104020203" pitchFamily="34" charset="-79"/>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6376589"/>
                  </a:ext>
                </a:extLst>
              </a:tr>
              <a:tr h="9205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mn-lt"/>
                          <a:ea typeface="+mn-ea"/>
                          <a:cs typeface="Gill Sans Light" panose="020B0302020104020203" pitchFamily="34" charset="-79"/>
                        </a:rPr>
                        <a:t>Conclusion</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Slide 10</a:t>
                      </a:r>
                      <a:endParaRPr lang="en-US" sz="2400" kern="1200" dirty="0">
                        <a:solidFill>
                          <a:schemeClr val="tx1"/>
                        </a:solidFill>
                        <a:latin typeface="+mn-lt"/>
                        <a:ea typeface="+mn-ea"/>
                        <a:cs typeface="Gill Sans Light" panose="020B0302020104020203" pitchFamily="34" charset="-79"/>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973927343"/>
                  </a:ext>
                </a:extLst>
              </a:tr>
            </a:tbl>
          </a:graphicData>
        </a:graphic>
      </p:graphicFrame>
    </p:spTree>
    <p:extLst>
      <p:ext uri="{BB962C8B-B14F-4D97-AF65-F5344CB8AC3E}">
        <p14:creationId xmlns:p14="http://schemas.microsoft.com/office/powerpoint/2010/main" val="3474133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6585472-03A5-2D03-D4A9-ACFEC91EA179}"/>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FAE7F0C-7040-825F-0042-1FE2747F1899}"/>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5" name="Slide Number Placeholder 4">
            <a:extLst>
              <a:ext uri="{FF2B5EF4-FFF2-40B4-BE49-F238E27FC236}">
                <a16:creationId xmlns:a16="http://schemas.microsoft.com/office/drawing/2014/main" id="{C49A0ADE-34B3-1C8D-7902-3A56EE48B028}"/>
              </a:ext>
            </a:extLst>
          </p:cNvPr>
          <p:cNvSpPr>
            <a:spLocks noGrp="1"/>
          </p:cNvSpPr>
          <p:nvPr>
            <p:ph type="sldNum" sz="quarter" idx="12"/>
          </p:nvPr>
        </p:nvSpPr>
        <p:spPr/>
        <p:txBody>
          <a:bodyPr/>
          <a:lstStyle/>
          <a:p>
            <a:fld id="{58FB4751-880F-D840-AAA9-3A15815CC996}" type="slidenum">
              <a:rPr lang="en-US" smtClean="0"/>
              <a:t>20</a:t>
            </a:fld>
            <a:endParaRPr lang="en-US" dirty="0"/>
          </a:p>
        </p:txBody>
      </p:sp>
      <p:pic>
        <p:nvPicPr>
          <p:cNvPr id="9" name="Picture 8">
            <a:extLst>
              <a:ext uri="{FF2B5EF4-FFF2-40B4-BE49-F238E27FC236}">
                <a16:creationId xmlns:a16="http://schemas.microsoft.com/office/drawing/2014/main" id="{1DD3472D-A2E8-0A3D-BEF1-DAA56066D6EB}"/>
              </a:ext>
            </a:extLst>
          </p:cNvPr>
          <p:cNvPicPr>
            <a:picLocks noChangeAspect="1"/>
          </p:cNvPicPr>
          <p:nvPr/>
        </p:nvPicPr>
        <p:blipFill>
          <a:blip r:embed="rId2"/>
          <a:stretch>
            <a:fillRect/>
          </a:stretch>
        </p:blipFill>
        <p:spPr>
          <a:xfrm>
            <a:off x="1595422" y="151002"/>
            <a:ext cx="8177752" cy="6050207"/>
          </a:xfrm>
          <a:prstGeom prst="rect">
            <a:avLst/>
          </a:prstGeom>
        </p:spPr>
      </p:pic>
    </p:spTree>
    <p:extLst>
      <p:ext uri="{BB962C8B-B14F-4D97-AF65-F5344CB8AC3E}">
        <p14:creationId xmlns:p14="http://schemas.microsoft.com/office/powerpoint/2010/main" val="1912424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 Loss Mitigation</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21</a:t>
            </a:fld>
            <a:endParaRPr lang="en-US" dirty="0"/>
          </a:p>
        </p:txBody>
      </p:sp>
      <p:sp>
        <p:nvSpPr>
          <p:cNvPr id="7" name="Date Placeholder 1">
            <a:extLst>
              <a:ext uri="{FF2B5EF4-FFF2-40B4-BE49-F238E27FC236}">
                <a16:creationId xmlns:a16="http://schemas.microsoft.com/office/drawing/2014/main" id="{F0B907F2-30CA-4558-B941-1815020E476B}"/>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467828A0-5CFA-4583-861C-9FA188A923BD}"/>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234059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645BD6E-D504-0AAE-E7AB-615D99588185}"/>
              </a:ext>
            </a:extLst>
          </p:cNvPr>
          <p:cNvSpPr>
            <a:spLocks noGrp="1"/>
          </p:cNvSpPr>
          <p:nvPr>
            <p:ph type="title"/>
          </p:nvPr>
        </p:nvSpPr>
        <p:spPr/>
        <p:txBody>
          <a:bodyPr/>
          <a:lstStyle/>
          <a:p>
            <a:r>
              <a:rPr lang="en-US" dirty="0"/>
              <a:t>Loss Mitigation - Revenue Impact</a:t>
            </a:r>
          </a:p>
        </p:txBody>
      </p:sp>
      <p:sp>
        <p:nvSpPr>
          <p:cNvPr id="6" name="Slide Number Placeholder 5">
            <a:extLst>
              <a:ext uri="{FF2B5EF4-FFF2-40B4-BE49-F238E27FC236}">
                <a16:creationId xmlns:a16="http://schemas.microsoft.com/office/drawing/2014/main" id="{2705CC93-7672-B278-4A84-0AB0F7221F04}"/>
              </a:ext>
            </a:extLst>
          </p:cNvPr>
          <p:cNvSpPr>
            <a:spLocks noGrp="1"/>
          </p:cNvSpPr>
          <p:nvPr>
            <p:ph type="sldNum" sz="quarter" idx="12"/>
          </p:nvPr>
        </p:nvSpPr>
        <p:spPr/>
        <p:txBody>
          <a:bodyPr/>
          <a:lstStyle/>
          <a:p>
            <a:fld id="{58FB4751-880F-D840-AAA9-3A15815CC996}" type="slidenum">
              <a:rPr lang="en-US" smtClean="0"/>
              <a:t>22</a:t>
            </a:fld>
            <a:endParaRPr lang="en-US" dirty="0"/>
          </a:p>
        </p:txBody>
      </p:sp>
      <p:sp>
        <p:nvSpPr>
          <p:cNvPr id="9" name="TextBox 8">
            <a:extLst>
              <a:ext uri="{FF2B5EF4-FFF2-40B4-BE49-F238E27FC236}">
                <a16:creationId xmlns:a16="http://schemas.microsoft.com/office/drawing/2014/main" id="{782E6D31-F6D1-4F27-A21B-6D44ECCE8F79}"/>
              </a:ext>
            </a:extLst>
          </p:cNvPr>
          <p:cNvSpPr txBox="1"/>
          <p:nvPr/>
        </p:nvSpPr>
        <p:spPr>
          <a:xfrm>
            <a:off x="1024413" y="1994226"/>
            <a:ext cx="10304848" cy="2800767"/>
          </a:xfrm>
          <a:prstGeom prst="rect">
            <a:avLst/>
          </a:prstGeom>
          <a:noFill/>
        </p:spPr>
        <p:txBody>
          <a:bodyPr wrap="square" rtlCol="0">
            <a:spAutoFit/>
          </a:bodyPr>
          <a:lstStyle/>
          <a:p>
            <a:pPr algn="l">
              <a:buFont typeface="Arial" panose="020B0604020202020204" pitchFamily="34" charset="0"/>
              <a:buChar char="•"/>
            </a:pPr>
            <a:r>
              <a:rPr lang="en-US" sz="1600" b="1" i="0" dirty="0">
                <a:solidFill>
                  <a:schemeClr val="accent2">
                    <a:lumMod val="75000"/>
                  </a:schemeClr>
                </a:solidFill>
                <a:effectLst/>
              </a:rPr>
              <a:t>Revenue Loss Calculation: </a:t>
            </a:r>
            <a:r>
              <a:rPr lang="en-US" sz="1600" b="0" i="0" dirty="0">
                <a:solidFill>
                  <a:schemeClr val="accent2">
                    <a:lumMod val="75000"/>
                  </a:schemeClr>
                </a:solidFill>
                <a:effectLst/>
              </a:rPr>
              <a:t>One of the critical aspects of our churn mitigation strategy is understanding the potential revenue loss. We calculate this by multiplying the churn rate by the average revenue per customer. This formula gives us a clear estimation of the financial impact of churn and underscores the importance of taking proactive measures to mitigate losses.</a:t>
            </a:r>
            <a:endParaRPr lang="en-US" sz="1600" dirty="0">
              <a:solidFill>
                <a:schemeClr val="accent2">
                  <a:lumMod val="75000"/>
                </a:schemeClr>
              </a:solidFill>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r>
              <a:rPr lang="en-US" sz="1600" b="1" i="0" dirty="0">
                <a:solidFill>
                  <a:schemeClr val="accent2">
                    <a:lumMod val="75000"/>
                  </a:schemeClr>
                </a:solidFill>
                <a:effectLst/>
              </a:rPr>
              <a:t>Visual Representation</a:t>
            </a:r>
            <a:r>
              <a:rPr lang="en-US" sz="1600" b="0" i="0" dirty="0">
                <a:solidFill>
                  <a:schemeClr val="accent2">
                    <a:lumMod val="75000"/>
                  </a:schemeClr>
                </a:solidFill>
                <a:effectLst/>
              </a:rPr>
              <a:t>: To provide a visual understanding of the potential revenue loss, we use a dynamic KPI or a bar chart. This visualization serves as a powerful tool for stakeholders to grasp the magnitude of the financial impact. It also acts as a driving force behind the urgency to implement effective churn reduction strategies.</a:t>
            </a:r>
          </a:p>
          <a:p>
            <a:pPr algn="l">
              <a:buFont typeface="Arial" panose="020B0604020202020204" pitchFamily="34" charset="0"/>
              <a:buChar char="•"/>
            </a:pPr>
            <a:endParaRPr lang="en-US" sz="1600" b="0" i="0" dirty="0">
              <a:solidFill>
                <a:schemeClr val="accent2">
                  <a:lumMod val="75000"/>
                </a:schemeClr>
              </a:solidFill>
              <a:effectLst/>
            </a:endParaRPr>
          </a:p>
          <a:p>
            <a:pPr algn="l"/>
            <a:r>
              <a:rPr lang="en-US" sz="1600" b="0" i="0" dirty="0">
                <a:solidFill>
                  <a:schemeClr val="accent2">
                    <a:lumMod val="75000"/>
                  </a:schemeClr>
                </a:solidFill>
                <a:effectLst/>
              </a:rPr>
              <a:t>As we delve into loss mitigation, these visual elements not only convey the numerical impact but also emphasize the need for strategic interventions to protect our revenue streams and sustain financial health.</a:t>
            </a:r>
            <a:endParaRPr lang="en-US" sz="1600" dirty="0">
              <a:solidFill>
                <a:schemeClr val="accent2">
                  <a:lumMod val="75000"/>
                </a:schemeClr>
              </a:solidFill>
            </a:endParaRPr>
          </a:p>
        </p:txBody>
      </p:sp>
      <p:sp>
        <p:nvSpPr>
          <p:cNvPr id="7" name="Date Placeholder 1">
            <a:extLst>
              <a:ext uri="{FF2B5EF4-FFF2-40B4-BE49-F238E27FC236}">
                <a16:creationId xmlns:a16="http://schemas.microsoft.com/office/drawing/2014/main" id="{6CA7B9AC-23DA-4347-8E67-949DBC708F8D}"/>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4998BCA7-584E-4B2C-A97C-8F619805836F}"/>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247688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Actionable Insights</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23</a:t>
            </a:fld>
            <a:endParaRPr lang="en-US" dirty="0"/>
          </a:p>
        </p:txBody>
      </p:sp>
      <p:sp>
        <p:nvSpPr>
          <p:cNvPr id="7" name="Date Placeholder 1">
            <a:extLst>
              <a:ext uri="{FF2B5EF4-FFF2-40B4-BE49-F238E27FC236}">
                <a16:creationId xmlns:a16="http://schemas.microsoft.com/office/drawing/2014/main" id="{E6F58857-4B5F-4EC9-9F0C-5699CB13E551}"/>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8B32F8ED-FD83-4065-BC94-23AF8B4C47D3}"/>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335532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p:txBody>
          <a:bodyPr/>
          <a:lstStyle/>
          <a:p>
            <a:r>
              <a:rPr lang="en-US" dirty="0"/>
              <a:t>Actionable Insights</a:t>
            </a:r>
          </a:p>
        </p:txBody>
      </p:sp>
      <p:sp>
        <p:nvSpPr>
          <p:cNvPr id="7" name="Content Placeholder 6">
            <a:extLst>
              <a:ext uri="{FF2B5EF4-FFF2-40B4-BE49-F238E27FC236}">
                <a16:creationId xmlns:a16="http://schemas.microsoft.com/office/drawing/2014/main" id="{BD1C6792-93C5-DED1-0872-50E165128229}"/>
              </a:ext>
            </a:extLst>
          </p:cNvPr>
          <p:cNvSpPr>
            <a:spLocks noGrp="1"/>
          </p:cNvSpPr>
          <p:nvPr>
            <p:ph sz="quarter" idx="4"/>
          </p:nvPr>
        </p:nvSpPr>
        <p:spPr/>
        <p:txBody>
          <a:bodyPr/>
          <a:lstStyle/>
          <a:p>
            <a:endParaRPr lang="en-US" dirty="0"/>
          </a:p>
          <a:p>
            <a:endParaRPr lang="en-US" dirty="0"/>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24</a:t>
            </a:fld>
            <a:endParaRPr lang="en-US" dirty="0"/>
          </a:p>
        </p:txBody>
      </p:sp>
      <p:sp>
        <p:nvSpPr>
          <p:cNvPr id="11" name="Date Placeholder 1">
            <a:extLst>
              <a:ext uri="{FF2B5EF4-FFF2-40B4-BE49-F238E27FC236}">
                <a16:creationId xmlns:a16="http://schemas.microsoft.com/office/drawing/2014/main" id="{2A43FA52-9A87-4404-ADA6-B2B3E749E35F}"/>
              </a:ext>
            </a:extLst>
          </p:cNvPr>
          <p:cNvSpPr>
            <a:spLocks noGrp="1"/>
          </p:cNvSpPr>
          <p:nvPr>
            <p:ph type="dt" sz="half" idx="10"/>
          </p:nvPr>
        </p:nvSpPr>
        <p:spPr>
          <a:xfrm>
            <a:off x="365760" y="6464808"/>
            <a:ext cx="987552" cy="310896"/>
          </a:xfrm>
        </p:spPr>
        <p:txBody>
          <a:bodyPr/>
          <a:lstStyle/>
          <a:p>
            <a:r>
              <a:rPr lang="en-US" dirty="0"/>
              <a:t>2024</a:t>
            </a:r>
          </a:p>
        </p:txBody>
      </p:sp>
      <p:sp>
        <p:nvSpPr>
          <p:cNvPr id="12" name="Footer Placeholder 2">
            <a:extLst>
              <a:ext uri="{FF2B5EF4-FFF2-40B4-BE49-F238E27FC236}">
                <a16:creationId xmlns:a16="http://schemas.microsoft.com/office/drawing/2014/main" id="{DE1A9AEF-D7BF-4573-A5AA-B848690B6DAF}"/>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16" name="TextBox 15">
            <a:extLst>
              <a:ext uri="{FF2B5EF4-FFF2-40B4-BE49-F238E27FC236}">
                <a16:creationId xmlns:a16="http://schemas.microsoft.com/office/drawing/2014/main" id="{FA9557DA-38D1-C7E2-5F21-665B3D566E95}"/>
              </a:ext>
            </a:extLst>
          </p:cNvPr>
          <p:cNvSpPr txBox="1"/>
          <p:nvPr/>
        </p:nvSpPr>
        <p:spPr>
          <a:xfrm>
            <a:off x="442892" y="1736681"/>
            <a:ext cx="8359277" cy="4031873"/>
          </a:xfrm>
          <a:prstGeom prst="rect">
            <a:avLst/>
          </a:prstGeom>
          <a:noFill/>
        </p:spPr>
        <p:txBody>
          <a:bodyPr wrap="square" rtlCol="0">
            <a:spAutoFit/>
          </a:bodyPr>
          <a:lstStyle/>
          <a:p>
            <a:pPr algn="l">
              <a:buFont typeface="Arial" panose="020B0604020202020204" pitchFamily="34" charset="0"/>
              <a:buChar char="•"/>
            </a:pPr>
            <a:r>
              <a:rPr lang="en-US" sz="1600" b="1" i="0" dirty="0">
                <a:solidFill>
                  <a:srgbClr val="D1D5DB"/>
                </a:solidFill>
                <a:effectLst/>
              </a:rPr>
              <a:t>Session Analysis Summary:</a:t>
            </a:r>
            <a:r>
              <a:rPr lang="en-US" sz="1600" b="0" i="0" dirty="0">
                <a:solidFill>
                  <a:srgbClr val="D1D5DB"/>
                </a:solidFill>
                <a:effectLst/>
              </a:rPr>
              <a:t> In our thorough session analysis, we've uncovered crucial insights about sessions prone to churn. By using tooltips or annotations, we've highlighted specific patterns and behaviors that indicate a higher likelihood of customer churn. Understanding these nuances allows us to tailor our strategies to address and optimize these critical touchpoints.</a:t>
            </a:r>
          </a:p>
          <a:p>
            <a:pPr algn="l">
              <a:buFont typeface="Arial" panose="020B0604020202020204" pitchFamily="34" charset="0"/>
              <a:buChar char="•"/>
            </a:pPr>
            <a:endParaRPr lang="en-US" sz="1600" dirty="0">
              <a:solidFill>
                <a:srgbClr val="D1D5DB"/>
              </a:solidFill>
            </a:endParaRPr>
          </a:p>
          <a:p>
            <a:pPr algn="l">
              <a:buFont typeface="Arial" panose="020B0604020202020204" pitchFamily="34" charset="0"/>
              <a:buChar char="•"/>
            </a:pPr>
            <a:endParaRPr lang="en-US" sz="1600" b="0" i="0" dirty="0">
              <a:solidFill>
                <a:srgbClr val="D1D5DB"/>
              </a:solidFill>
              <a:effectLst/>
            </a:endParaRPr>
          </a:p>
          <a:p>
            <a:pPr algn="l">
              <a:buFont typeface="Arial" panose="020B0604020202020204" pitchFamily="34" charset="0"/>
              <a:buChar char="•"/>
            </a:pPr>
            <a:r>
              <a:rPr lang="en-US" sz="1600" b="1" i="0" dirty="0">
                <a:solidFill>
                  <a:srgbClr val="D1D5DB"/>
                </a:solidFill>
                <a:effectLst/>
              </a:rPr>
              <a:t>Segment Analysis Overview:</a:t>
            </a:r>
            <a:r>
              <a:rPr lang="en-US" sz="1600" b="0" i="0" dirty="0">
                <a:solidFill>
                  <a:srgbClr val="D1D5DB"/>
                </a:solidFill>
                <a:effectLst/>
              </a:rPr>
              <a:t> Our exploration into different segments has revealed valuable information about those with the highest loss potential. This segment-focused approach enables us to prioritize our efforts and resources towards retaining customers in these specific categories. A summarized overview sheds light on where our attention is most needed for effective churn mitigation.</a:t>
            </a:r>
            <a:endParaRPr lang="en-US" sz="1600" dirty="0">
              <a:solidFill>
                <a:srgbClr val="D1D5DB"/>
              </a:solidFill>
            </a:endParaRPr>
          </a:p>
          <a:p>
            <a:pPr algn="l">
              <a:buFont typeface="Arial" panose="020B0604020202020204" pitchFamily="34" charset="0"/>
              <a:buChar char="•"/>
            </a:pPr>
            <a:endParaRPr lang="en-US" sz="1600" b="0" i="0" dirty="0">
              <a:solidFill>
                <a:srgbClr val="D1D5DB"/>
              </a:solidFill>
              <a:effectLst/>
            </a:endParaRPr>
          </a:p>
          <a:p>
            <a:pPr algn="l">
              <a:buFont typeface="Arial" panose="020B0604020202020204" pitchFamily="34" charset="0"/>
              <a:buChar char="•"/>
            </a:pPr>
            <a:r>
              <a:rPr lang="en-US" sz="1600" b="1" i="0" dirty="0">
                <a:solidFill>
                  <a:srgbClr val="D1D5DB"/>
                </a:solidFill>
                <a:effectLst/>
              </a:rPr>
              <a:t>Recommendations:</a:t>
            </a:r>
            <a:r>
              <a:rPr lang="en-US" sz="1600" b="0" i="0" dirty="0">
                <a:solidFill>
                  <a:srgbClr val="D1D5DB"/>
                </a:solidFill>
                <a:effectLst/>
              </a:rPr>
              <a:t> Armed with these insights, we present actionable recommendations to guide our strategies for churn recovery. Whether it's optimizing user experiences during critical sessions or implementing targeted campaigns, these recommendations are grounded in data and poised to make a tangible impact on customer retention.</a:t>
            </a:r>
          </a:p>
          <a:p>
            <a:endParaRPr lang="en-US" sz="1600" dirty="0"/>
          </a:p>
        </p:txBody>
      </p:sp>
    </p:spTree>
    <p:extLst>
      <p:ext uri="{BB962C8B-B14F-4D97-AF65-F5344CB8AC3E}">
        <p14:creationId xmlns:p14="http://schemas.microsoft.com/office/powerpoint/2010/main" val="866227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Conclusion</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25</a:t>
            </a:fld>
            <a:endParaRPr lang="en-US" dirty="0"/>
          </a:p>
        </p:txBody>
      </p:sp>
      <p:sp>
        <p:nvSpPr>
          <p:cNvPr id="7" name="Date Placeholder 1">
            <a:extLst>
              <a:ext uri="{FF2B5EF4-FFF2-40B4-BE49-F238E27FC236}">
                <a16:creationId xmlns:a16="http://schemas.microsoft.com/office/drawing/2014/main" id="{64D9FD56-C512-4BA8-8B72-9A77F10CA3EC}"/>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1FEA594C-3D66-4365-A4E9-88E7B38CD1FA}"/>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3153506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BE14C3C8-CE39-133E-31F8-E2A69DFA914D}"/>
              </a:ext>
            </a:extLst>
          </p:cNvPr>
          <p:cNvSpPr>
            <a:spLocks noGrp="1"/>
          </p:cNvSpPr>
          <p:nvPr>
            <p:ph type="title"/>
          </p:nvPr>
        </p:nvSpPr>
        <p:spPr/>
        <p:txBody>
          <a:bodyPr/>
          <a:lstStyle/>
          <a:p>
            <a:r>
              <a:rPr lang="en-US" dirty="0"/>
              <a:t>Engage, Adapt, Succeed</a:t>
            </a:r>
          </a:p>
        </p:txBody>
      </p:sp>
      <p:sp>
        <p:nvSpPr>
          <p:cNvPr id="4" name="Slide Number Placeholder 3">
            <a:extLst>
              <a:ext uri="{FF2B5EF4-FFF2-40B4-BE49-F238E27FC236}">
                <a16:creationId xmlns:a16="http://schemas.microsoft.com/office/drawing/2014/main" id="{9099A4E0-99CC-34E8-536B-35867E7C5AF2}"/>
              </a:ext>
            </a:extLst>
          </p:cNvPr>
          <p:cNvSpPr>
            <a:spLocks noGrp="1"/>
          </p:cNvSpPr>
          <p:nvPr>
            <p:ph type="sldNum" sz="quarter" idx="12"/>
          </p:nvPr>
        </p:nvSpPr>
        <p:spPr/>
        <p:txBody>
          <a:bodyPr/>
          <a:lstStyle/>
          <a:p>
            <a:fld id="{58FB4751-880F-D840-AAA9-3A15815CC996}" type="slidenum">
              <a:rPr lang="en-US" smtClean="0"/>
              <a:t>26</a:t>
            </a:fld>
            <a:endParaRPr lang="en-US" dirty="0"/>
          </a:p>
        </p:txBody>
      </p:sp>
      <p:sp>
        <p:nvSpPr>
          <p:cNvPr id="40" name="TextBox 39">
            <a:extLst>
              <a:ext uri="{FF2B5EF4-FFF2-40B4-BE49-F238E27FC236}">
                <a16:creationId xmlns:a16="http://schemas.microsoft.com/office/drawing/2014/main" id="{62D0B6D1-B3F3-45E1-B548-E8A21292A9D0}"/>
              </a:ext>
            </a:extLst>
          </p:cNvPr>
          <p:cNvSpPr txBox="1"/>
          <p:nvPr/>
        </p:nvSpPr>
        <p:spPr>
          <a:xfrm>
            <a:off x="288847" y="1659285"/>
            <a:ext cx="10515601" cy="3539430"/>
          </a:xfrm>
          <a:prstGeom prst="rect">
            <a:avLst/>
          </a:prstGeom>
          <a:noFill/>
        </p:spPr>
        <p:txBody>
          <a:bodyPr wrap="square" rtlCol="0">
            <a:spAutoFit/>
          </a:bodyPr>
          <a:lstStyle/>
          <a:p>
            <a:pPr algn="l">
              <a:buFont typeface="Arial" panose="020B0604020202020204" pitchFamily="34" charset="0"/>
              <a:buChar char="•"/>
            </a:pPr>
            <a:r>
              <a:rPr lang="en-US" sz="1600" b="1" i="0" dirty="0">
                <a:solidFill>
                  <a:schemeClr val="accent2">
                    <a:lumMod val="75000"/>
                  </a:schemeClr>
                </a:solidFill>
                <a:effectLst/>
              </a:rPr>
              <a:t>Reinforcement</a:t>
            </a:r>
            <a:r>
              <a:rPr lang="en-US" sz="1600" b="0" i="0" dirty="0">
                <a:solidFill>
                  <a:schemeClr val="accent2">
                    <a:lumMod val="75000"/>
                  </a:schemeClr>
                </a:solidFill>
                <a:effectLst/>
              </a:rPr>
              <a:t>: As we conclude our exploration into churn recovery and loss mitigation, it's crucial to reinforce the paramount importance of these efforts. Minimizing churn is not just a reactive measure but a proactive strategy for the sustained health and growth of our business. By addressing customer attrition head-on, we pave the way for enhanced customer satisfaction, loyalty, and financial stability.</a:t>
            </a:r>
          </a:p>
          <a:p>
            <a:pPr algn="l">
              <a:buFont typeface="Arial" panose="020B0604020202020204" pitchFamily="34" charset="0"/>
              <a:buChar char="•"/>
            </a:pPr>
            <a:endParaRPr lang="en-US" sz="1600" dirty="0">
              <a:solidFill>
                <a:schemeClr val="accent2">
                  <a:lumMod val="75000"/>
                </a:schemeClr>
              </a:solidFill>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r>
              <a:rPr lang="en-US" sz="1600" b="1" i="0" dirty="0">
                <a:solidFill>
                  <a:schemeClr val="accent2">
                    <a:lumMod val="75000"/>
                  </a:schemeClr>
                </a:solidFill>
                <a:effectLst/>
              </a:rPr>
              <a:t>Collaboration Encouragement: </a:t>
            </a:r>
            <a:r>
              <a:rPr lang="en-US" sz="1600" b="0" i="0" dirty="0">
                <a:solidFill>
                  <a:schemeClr val="accent2">
                    <a:lumMod val="75000"/>
                  </a:schemeClr>
                </a:solidFill>
                <a:effectLst/>
              </a:rPr>
              <a:t>Success in churn recovery requires a collaborative effort across departments and functions. I encourage each team member to actively engage in cross-functional collaboration. By bringing together diverse perspectives and skill sets, we can implement strategies that resonate with our customers and yield the desired results.</a:t>
            </a:r>
            <a:endParaRPr lang="en-US" sz="1600" dirty="0">
              <a:solidFill>
                <a:schemeClr val="accent2">
                  <a:lumMod val="75000"/>
                </a:schemeClr>
              </a:solidFill>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endParaRPr lang="en-US" sz="1600" b="0" i="0" dirty="0">
              <a:solidFill>
                <a:schemeClr val="accent2">
                  <a:lumMod val="75000"/>
                </a:schemeClr>
              </a:solidFill>
              <a:effectLst/>
            </a:endParaRPr>
          </a:p>
          <a:p>
            <a:pPr algn="l">
              <a:buFont typeface="Arial" panose="020B0604020202020204" pitchFamily="34" charset="0"/>
              <a:buChar char="•"/>
            </a:pPr>
            <a:r>
              <a:rPr lang="en-US" sz="1600" b="1" i="0" dirty="0">
                <a:solidFill>
                  <a:schemeClr val="accent2">
                    <a:lumMod val="75000"/>
                  </a:schemeClr>
                </a:solidFill>
                <a:effectLst/>
              </a:rPr>
              <a:t>Closing Note</a:t>
            </a:r>
            <a:r>
              <a:rPr lang="en-US" sz="1600" b="0" i="0" dirty="0">
                <a:solidFill>
                  <a:schemeClr val="accent2">
                    <a:lumMod val="75000"/>
                  </a:schemeClr>
                </a:solidFill>
                <a:effectLst/>
              </a:rPr>
              <a:t>: In closing, let's remember that the insights gathered from this dashboard are not just numbers; they represent opportunities for positive change. The call to action is clear — let's leverage these insights to implement effective strategies, optimize customer experiences, and fortify our position in the market.</a:t>
            </a:r>
          </a:p>
        </p:txBody>
      </p:sp>
      <p:sp>
        <p:nvSpPr>
          <p:cNvPr id="7" name="Date Placeholder 1">
            <a:extLst>
              <a:ext uri="{FF2B5EF4-FFF2-40B4-BE49-F238E27FC236}">
                <a16:creationId xmlns:a16="http://schemas.microsoft.com/office/drawing/2014/main" id="{5B64EDC3-5AB0-4F90-8126-0D5B723501D3}"/>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EF4A566E-4970-4413-ADA2-8D49AF0B8C47}"/>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06673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6D4E-8B4F-62B8-F551-56379B923E78}"/>
              </a:ext>
            </a:extLst>
          </p:cNvPr>
          <p:cNvSpPr>
            <a:spLocks noGrp="1"/>
          </p:cNvSpPr>
          <p:nvPr>
            <p:ph type="ctrTitle"/>
          </p:nvPr>
        </p:nvSpPr>
        <p:spPr/>
        <p:txBody>
          <a:bodyPr/>
          <a:lstStyle/>
          <a:p>
            <a:r>
              <a:rPr lang="en-US" sz="3600" dirty="0"/>
              <a:t>A heartfelt thank you to everyone who contributed to making this possible!</a:t>
            </a:r>
          </a:p>
        </p:txBody>
      </p:sp>
      <p:sp>
        <p:nvSpPr>
          <p:cNvPr id="3" name="Subtitle 2">
            <a:extLst>
              <a:ext uri="{FF2B5EF4-FFF2-40B4-BE49-F238E27FC236}">
                <a16:creationId xmlns:a16="http://schemas.microsoft.com/office/drawing/2014/main" id="{FF07BEBE-18E8-4025-FF6F-EC0130CB4F22}"/>
              </a:ext>
            </a:extLst>
          </p:cNvPr>
          <p:cNvSpPr>
            <a:spLocks noGrp="1"/>
          </p:cNvSpPr>
          <p:nvPr>
            <p:ph type="subTitle" idx="1"/>
          </p:nvPr>
        </p:nvSpPr>
        <p:spPr/>
        <p:txBody>
          <a:bodyPr/>
          <a:lstStyle/>
          <a:p>
            <a:r>
              <a:rPr lang="en-US" dirty="0"/>
              <a:t>By- Pawar Mahendra</a:t>
            </a:r>
          </a:p>
        </p:txBody>
      </p:sp>
      <p:sp>
        <p:nvSpPr>
          <p:cNvPr id="4" name="TextBox 3">
            <a:extLst>
              <a:ext uri="{FF2B5EF4-FFF2-40B4-BE49-F238E27FC236}">
                <a16:creationId xmlns:a16="http://schemas.microsoft.com/office/drawing/2014/main" id="{8B455C91-5143-214E-9366-CF4CD8F6905A}"/>
              </a:ext>
            </a:extLst>
          </p:cNvPr>
          <p:cNvSpPr txBox="1"/>
          <p:nvPr/>
        </p:nvSpPr>
        <p:spPr>
          <a:xfrm>
            <a:off x="4051883" y="4821609"/>
            <a:ext cx="3834704" cy="369332"/>
          </a:xfrm>
          <a:prstGeom prst="rect">
            <a:avLst/>
          </a:prstGeom>
          <a:noFill/>
        </p:spPr>
        <p:txBody>
          <a:bodyPr wrap="none" rtlCol="0">
            <a:spAutoFit/>
          </a:bodyPr>
          <a:lstStyle/>
          <a:p>
            <a:r>
              <a:rPr lang="en-US" dirty="0"/>
              <a:t>Storyboard Visuals Link Please click </a:t>
            </a:r>
            <a:r>
              <a:rPr lang="en-US" dirty="0">
                <a:hlinkClick r:id="rId2"/>
              </a:rPr>
              <a:t>here</a:t>
            </a:r>
            <a:r>
              <a:rPr lang="en-US" dirty="0"/>
              <a:t> </a:t>
            </a:r>
          </a:p>
        </p:txBody>
      </p:sp>
      <p:pic>
        <p:nvPicPr>
          <p:cNvPr id="10" name="Graphic 9" descr="Right pointing backhand index">
            <a:extLst>
              <a:ext uri="{FF2B5EF4-FFF2-40B4-BE49-F238E27FC236}">
                <a16:creationId xmlns:a16="http://schemas.microsoft.com/office/drawing/2014/main" id="{BE7CA365-E9EE-91C3-2297-95F3C59C70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7793371" y="4888468"/>
            <a:ext cx="403781" cy="369332"/>
          </a:xfrm>
          <a:prstGeom prst="rect">
            <a:avLst/>
          </a:prstGeom>
        </p:spPr>
      </p:pic>
    </p:spTree>
    <p:extLst>
      <p:ext uri="{BB962C8B-B14F-4D97-AF65-F5344CB8AC3E}">
        <p14:creationId xmlns:p14="http://schemas.microsoft.com/office/powerpoint/2010/main" val="257793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70BA96D9-2E56-3DBD-6315-048A1B2800FB}"/>
              </a:ext>
            </a:extLst>
          </p:cNvPr>
          <p:cNvSpPr>
            <a:spLocks noGrp="1"/>
          </p:cNvSpPr>
          <p:nvPr>
            <p:ph type="title"/>
          </p:nvPr>
        </p:nvSpPr>
        <p:spPr>
          <a:xfrm>
            <a:off x="365760" y="166965"/>
            <a:ext cx="6502620" cy="676656"/>
          </a:xfrm>
        </p:spPr>
        <p:txBody>
          <a:bodyPr/>
          <a:lstStyle/>
          <a:p>
            <a:r>
              <a:rPr lang="en-US" dirty="0"/>
              <a:t>Introduction</a:t>
            </a:r>
          </a:p>
        </p:txBody>
      </p:sp>
      <p:sp>
        <p:nvSpPr>
          <p:cNvPr id="27" name="Text Placeholder 26">
            <a:extLst>
              <a:ext uri="{FF2B5EF4-FFF2-40B4-BE49-F238E27FC236}">
                <a16:creationId xmlns:a16="http://schemas.microsoft.com/office/drawing/2014/main" id="{64C89AC3-3D7A-65BB-C3F4-2B1CB19E78D1}"/>
              </a:ext>
            </a:extLst>
          </p:cNvPr>
          <p:cNvSpPr>
            <a:spLocks noGrp="1"/>
          </p:cNvSpPr>
          <p:nvPr>
            <p:ph type="body" sz="half" idx="2"/>
          </p:nvPr>
        </p:nvSpPr>
        <p:spPr>
          <a:xfrm>
            <a:off x="365760" y="843621"/>
            <a:ext cx="4572000" cy="1074497"/>
          </a:xfrm>
        </p:spPr>
        <p:txBody>
          <a:bodyPr>
            <a:normAutofit/>
          </a:bodyPr>
          <a:lstStyle/>
          <a:p>
            <a:pPr algn="ctr"/>
            <a:r>
              <a:rPr lang="en-US" sz="2800" b="0" i="0" dirty="0">
                <a:solidFill>
                  <a:schemeClr val="accent2">
                    <a:lumMod val="75000"/>
                  </a:schemeClr>
                </a:solidFill>
                <a:effectLst/>
                <a:latin typeface="Söhne"/>
              </a:rPr>
              <a:t>Churn Rate Recovery and Loss Mitigation</a:t>
            </a:r>
            <a:endParaRPr lang="en-US" dirty="0">
              <a:solidFill>
                <a:schemeClr val="accent2">
                  <a:lumMod val="75000"/>
                </a:schemeClr>
              </a:solidFill>
              <a:latin typeface="Söhne"/>
            </a:endParaRPr>
          </a:p>
          <a:p>
            <a:pPr algn="l"/>
            <a:endParaRPr lang="en-US" b="0" i="0" dirty="0">
              <a:solidFill>
                <a:schemeClr val="accent2">
                  <a:lumMod val="75000"/>
                </a:schemeClr>
              </a:solidFill>
              <a:effectLst/>
              <a:latin typeface="Söhne"/>
            </a:endParaRPr>
          </a:p>
        </p:txBody>
      </p:sp>
      <p:sp>
        <p:nvSpPr>
          <p:cNvPr id="2" name="Date Placeholder 1">
            <a:extLst>
              <a:ext uri="{FF2B5EF4-FFF2-40B4-BE49-F238E27FC236}">
                <a16:creationId xmlns:a16="http://schemas.microsoft.com/office/drawing/2014/main" id="{DA884D8B-635B-7402-1437-04A104C24B54}"/>
              </a:ext>
            </a:extLst>
          </p:cNvPr>
          <p:cNvSpPr>
            <a:spLocks noGrp="1"/>
          </p:cNvSpPr>
          <p:nvPr>
            <p:ph type="dt" sz="half" idx="10"/>
          </p:nvPr>
        </p:nvSpPr>
        <p:spPr/>
        <p:txBody>
          <a:bodyPr/>
          <a:lstStyle/>
          <a:p>
            <a:r>
              <a:rPr lang="en-US" dirty="0"/>
              <a:t>2024</a:t>
            </a:r>
          </a:p>
        </p:txBody>
      </p:sp>
      <p:sp>
        <p:nvSpPr>
          <p:cNvPr id="3" name="Footer Placeholder 2">
            <a:extLst>
              <a:ext uri="{FF2B5EF4-FFF2-40B4-BE49-F238E27FC236}">
                <a16:creationId xmlns:a16="http://schemas.microsoft.com/office/drawing/2014/main" id="{FAD9BE9C-B5EA-5DA0-9156-6E05D3882992}"/>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b="1" dirty="0"/>
          </a:p>
        </p:txBody>
      </p:sp>
      <p:sp>
        <p:nvSpPr>
          <p:cNvPr id="4" name="Slide Number Placeholder 3">
            <a:extLst>
              <a:ext uri="{FF2B5EF4-FFF2-40B4-BE49-F238E27FC236}">
                <a16:creationId xmlns:a16="http://schemas.microsoft.com/office/drawing/2014/main" id="{3324E804-5D73-9996-1913-1EF77F2E53C5}"/>
              </a:ext>
            </a:extLst>
          </p:cNvPr>
          <p:cNvSpPr>
            <a:spLocks noGrp="1"/>
          </p:cNvSpPr>
          <p:nvPr>
            <p:ph type="sldNum" sz="quarter" idx="12"/>
          </p:nvPr>
        </p:nvSpPr>
        <p:spPr/>
        <p:txBody>
          <a:bodyPr/>
          <a:lstStyle/>
          <a:p>
            <a:fld id="{58FB4751-880F-D840-AAA9-3A15815CC996}" type="slidenum">
              <a:rPr lang="en-US" smtClean="0"/>
              <a:pPr/>
              <a:t>3</a:t>
            </a:fld>
            <a:endParaRPr lang="en-US" dirty="0"/>
          </a:p>
        </p:txBody>
      </p:sp>
      <p:pic>
        <p:nvPicPr>
          <p:cNvPr id="12" name="Picture Placeholder 11">
            <a:extLst>
              <a:ext uri="{FF2B5EF4-FFF2-40B4-BE49-F238E27FC236}">
                <a16:creationId xmlns:a16="http://schemas.microsoft.com/office/drawing/2014/main" id="{160377DF-11AA-4AA4-BA9B-34DEFEF2CEBF}"/>
              </a:ext>
            </a:extLst>
          </p:cNvPr>
          <p:cNvPicPr>
            <a:picLocks noGrp="1" noChangeAspect="1"/>
          </p:cNvPicPr>
          <p:nvPr>
            <p:ph type="pic" idx="1"/>
          </p:nvPr>
        </p:nvPicPr>
        <p:blipFill>
          <a:blip r:embed="rId2"/>
          <a:srcRect l="13638" r="13638"/>
          <a:stretch>
            <a:fillRect/>
          </a:stretch>
        </p:blipFill>
        <p:spPr/>
      </p:pic>
      <p:sp>
        <p:nvSpPr>
          <p:cNvPr id="17" name="TextBox 16">
            <a:extLst>
              <a:ext uri="{FF2B5EF4-FFF2-40B4-BE49-F238E27FC236}">
                <a16:creationId xmlns:a16="http://schemas.microsoft.com/office/drawing/2014/main" id="{4B8DDC61-B885-486A-B3B2-E291949BFC77}"/>
              </a:ext>
            </a:extLst>
          </p:cNvPr>
          <p:cNvSpPr txBox="1"/>
          <p:nvPr/>
        </p:nvSpPr>
        <p:spPr>
          <a:xfrm>
            <a:off x="275039" y="2181469"/>
            <a:ext cx="7066886" cy="3231654"/>
          </a:xfrm>
          <a:prstGeom prst="rect">
            <a:avLst/>
          </a:prstGeom>
          <a:noFill/>
        </p:spPr>
        <p:txBody>
          <a:bodyPr wrap="square" rtlCol="0">
            <a:spAutoFit/>
          </a:bodyPr>
          <a:lstStyle/>
          <a:p>
            <a:r>
              <a:rPr lang="en-US" b="1" dirty="0">
                <a:solidFill>
                  <a:schemeClr val="tx1">
                    <a:lumMod val="50000"/>
                  </a:schemeClr>
                </a:solidFill>
              </a:rPr>
              <a:t>Welcome &amp; Introduction:</a:t>
            </a:r>
          </a:p>
          <a:p>
            <a:endParaRPr lang="en-US" dirty="0">
              <a:solidFill>
                <a:schemeClr val="tx1">
                  <a:lumMod val="50000"/>
                </a:schemeClr>
              </a:solidFill>
            </a:endParaRPr>
          </a:p>
          <a:p>
            <a:r>
              <a:rPr lang="en-US" sz="1200" b="1" dirty="0">
                <a:solidFill>
                  <a:schemeClr val="tx1">
                    <a:lumMod val="50000"/>
                  </a:schemeClr>
                </a:solidFill>
              </a:rPr>
              <a:t>Purpose Introduction</a:t>
            </a:r>
            <a:r>
              <a:rPr lang="en-US" sz="1200" dirty="0">
                <a:solidFill>
                  <a:schemeClr val="tx1">
                    <a:lumMod val="50000"/>
                  </a:schemeClr>
                </a:solidFill>
              </a:rPr>
              <a:t>: </a:t>
            </a:r>
            <a:r>
              <a:rPr lang="en-US" sz="1200" b="0" i="0" dirty="0">
                <a:solidFill>
                  <a:schemeClr val="bg2">
                    <a:lumMod val="10000"/>
                  </a:schemeClr>
                </a:solidFill>
                <a:effectLst/>
              </a:rPr>
              <a:t>Welcome to the "Churn Rate Recovery and Loss Mitigation" dashboard, crafted to empower our organization in the proactive management of customer churn. The primary purpose of this dashboard is to delve into churn patterns, enabling us to take informed and strategic measures for recovery.</a:t>
            </a:r>
            <a:r>
              <a:rPr lang="en-US" sz="1200" dirty="0">
                <a:solidFill>
                  <a:schemeClr val="bg2">
                    <a:lumMod val="10000"/>
                  </a:schemeClr>
                </a:solidFill>
              </a:rPr>
              <a:t>.</a:t>
            </a:r>
          </a:p>
          <a:p>
            <a:endParaRPr lang="en-US" sz="1200" dirty="0">
              <a:solidFill>
                <a:schemeClr val="tx1">
                  <a:lumMod val="50000"/>
                </a:schemeClr>
              </a:solidFill>
            </a:endParaRPr>
          </a:p>
          <a:p>
            <a:r>
              <a:rPr lang="en-US" sz="1200" b="1" dirty="0">
                <a:solidFill>
                  <a:schemeClr val="tx1">
                    <a:lumMod val="50000"/>
                  </a:schemeClr>
                </a:solidFill>
              </a:rPr>
              <a:t>Importance Emphasis</a:t>
            </a:r>
            <a:r>
              <a:rPr lang="en-US" sz="1200" dirty="0">
                <a:solidFill>
                  <a:schemeClr val="tx1">
                    <a:lumMod val="50000"/>
                  </a:schemeClr>
                </a:solidFill>
              </a:rPr>
              <a:t>: Understanding and addressing churn is not merely a task; it's a pivotal strategy for the overall health and sustainability of our business. Churn, the departure of customers, can significantly impact revenue streams, customer loyalty, and the brand's reputation. This dashboard equips us with the insights needed to navigate through this challenge effectively.</a:t>
            </a:r>
          </a:p>
          <a:p>
            <a:endParaRPr lang="en-US" sz="1200" dirty="0">
              <a:solidFill>
                <a:schemeClr val="tx1">
                  <a:lumMod val="50000"/>
                </a:schemeClr>
              </a:solidFill>
            </a:endParaRPr>
          </a:p>
          <a:p>
            <a:r>
              <a:rPr lang="en-US" sz="1200" b="1" dirty="0">
                <a:solidFill>
                  <a:schemeClr val="tx1">
                    <a:lumMod val="50000"/>
                  </a:schemeClr>
                </a:solidFill>
              </a:rPr>
              <a:t>Financial Impact Highlight</a:t>
            </a:r>
            <a:r>
              <a:rPr lang="en-US" sz="1200" dirty="0">
                <a:solidFill>
                  <a:schemeClr val="tx1">
                    <a:lumMod val="50000"/>
                  </a:schemeClr>
                </a:solidFill>
              </a:rPr>
              <a:t>: Before we embark on the journey of analyzing churn patterns, let's underscore the financial significance of reducing churn. Every retained customer contributes to our revenue stability and growth. As we reduce churn, we are not just preserving existing revenue; we are unlocking the potential for increased profitability and long-term customer relationships. This sets the stage for the subsequent analyses that will help us delve deeper into the dynamics of customer engagement and transactions.</a:t>
            </a:r>
            <a:endParaRPr lang="en-US" dirty="0">
              <a:solidFill>
                <a:schemeClr val="tx1">
                  <a:lumMod val="50000"/>
                </a:schemeClr>
              </a:solidFill>
            </a:endParaRPr>
          </a:p>
        </p:txBody>
      </p:sp>
    </p:spTree>
    <p:extLst>
      <p:ext uri="{BB962C8B-B14F-4D97-AF65-F5344CB8AC3E}">
        <p14:creationId xmlns:p14="http://schemas.microsoft.com/office/powerpoint/2010/main" val="343507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2132482" y="2440916"/>
            <a:ext cx="4840641" cy="1773555"/>
          </a:xfrm>
        </p:spPr>
        <p:txBody>
          <a:bodyPr/>
          <a:lstStyle/>
          <a:p>
            <a:r>
              <a:rPr lang="en-US" dirty="0"/>
              <a:t>Financial Impact</a:t>
            </a:r>
          </a:p>
        </p:txBody>
      </p:sp>
    </p:spTree>
    <p:extLst>
      <p:ext uri="{BB962C8B-B14F-4D97-AF65-F5344CB8AC3E}">
        <p14:creationId xmlns:p14="http://schemas.microsoft.com/office/powerpoint/2010/main" val="520000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D4ADC4-01B6-AA8C-9B56-49464B100BE3}"/>
              </a:ext>
            </a:extLst>
          </p:cNvPr>
          <p:cNvSpPr>
            <a:spLocks noGrp="1"/>
          </p:cNvSpPr>
          <p:nvPr>
            <p:ph type="title"/>
          </p:nvPr>
        </p:nvSpPr>
        <p:spPr/>
        <p:txBody>
          <a:bodyPr/>
          <a:lstStyle/>
          <a:p>
            <a:r>
              <a:rPr lang="en-US" sz="4800" dirty="0">
                <a:latin typeface="Sagona Book" panose="020F0502020204030204" pitchFamily="34" charset="0"/>
                <a:cs typeface="Sagona Book" panose="020F0502020204030204" pitchFamily="34" charset="0"/>
              </a:rPr>
              <a:t>Financial Impact</a:t>
            </a:r>
            <a:endParaRPr lang="en-US" dirty="0"/>
          </a:p>
        </p:txBody>
      </p:sp>
      <p:sp>
        <p:nvSpPr>
          <p:cNvPr id="8" name="Slide Number Placeholder 7">
            <a:extLst>
              <a:ext uri="{FF2B5EF4-FFF2-40B4-BE49-F238E27FC236}">
                <a16:creationId xmlns:a16="http://schemas.microsoft.com/office/drawing/2014/main" id="{4F0540EB-6A4B-28A8-564F-BC45DFDE0883}"/>
              </a:ext>
            </a:extLst>
          </p:cNvPr>
          <p:cNvSpPr>
            <a:spLocks noGrp="1"/>
          </p:cNvSpPr>
          <p:nvPr>
            <p:ph type="sldNum" sz="quarter" idx="12"/>
          </p:nvPr>
        </p:nvSpPr>
        <p:spPr/>
        <p:txBody>
          <a:bodyPr/>
          <a:lstStyle/>
          <a:p>
            <a:fld id="{58FB4751-880F-D840-AAA9-3A15815CC996}" type="slidenum">
              <a:rPr lang="en-US" smtClean="0"/>
              <a:t>5</a:t>
            </a:fld>
            <a:endParaRPr lang="en-US" dirty="0"/>
          </a:p>
        </p:txBody>
      </p:sp>
      <p:sp>
        <p:nvSpPr>
          <p:cNvPr id="7" name="TextBox 6">
            <a:extLst>
              <a:ext uri="{FF2B5EF4-FFF2-40B4-BE49-F238E27FC236}">
                <a16:creationId xmlns:a16="http://schemas.microsoft.com/office/drawing/2014/main" id="{ADEF4680-A05F-4E14-BE7E-841827A74F15}"/>
              </a:ext>
            </a:extLst>
          </p:cNvPr>
          <p:cNvSpPr txBox="1"/>
          <p:nvPr/>
        </p:nvSpPr>
        <p:spPr>
          <a:xfrm>
            <a:off x="176784" y="1255320"/>
            <a:ext cx="7156232" cy="5016758"/>
          </a:xfrm>
          <a:prstGeom prst="rect">
            <a:avLst/>
          </a:prstGeom>
          <a:noFill/>
        </p:spPr>
        <p:txBody>
          <a:bodyPr wrap="square" rtlCol="0">
            <a:spAutoFit/>
          </a:bodyPr>
          <a:lstStyle/>
          <a:p>
            <a:endParaRPr lang="en-US" sz="1600" b="1" dirty="0">
              <a:solidFill>
                <a:schemeClr val="accent2">
                  <a:lumMod val="75000"/>
                </a:schemeClr>
              </a:solidFill>
            </a:endParaRPr>
          </a:p>
          <a:p>
            <a:r>
              <a:rPr lang="en-US" sz="1600" b="1" dirty="0">
                <a:solidFill>
                  <a:schemeClr val="accent2">
                    <a:lumMod val="75000"/>
                  </a:schemeClr>
                </a:solidFill>
              </a:rPr>
              <a:t>KPI Display: </a:t>
            </a:r>
            <a:r>
              <a:rPr lang="en-US" sz="1600" dirty="0">
                <a:solidFill>
                  <a:schemeClr val="accent2">
                    <a:lumMod val="75000"/>
                  </a:schemeClr>
                </a:solidFill>
              </a:rPr>
              <a:t>On this slide, we shine a spotlight on the tangible financial impact of reducing churn. A key performance indicator (KPI) indicator or a visually compelling bar chart takes center stage, showcasing the potential revenue gain achievable through effective churn reduction strategies..</a:t>
            </a:r>
          </a:p>
          <a:p>
            <a:endParaRPr lang="en-US" sz="1600" b="1" dirty="0">
              <a:solidFill>
                <a:schemeClr val="accent2">
                  <a:lumMod val="75000"/>
                </a:schemeClr>
              </a:solidFill>
            </a:endParaRPr>
          </a:p>
          <a:p>
            <a:r>
              <a:rPr lang="en-US" sz="1600" b="1" dirty="0">
                <a:solidFill>
                  <a:schemeClr val="accent2">
                    <a:lumMod val="75000"/>
                  </a:schemeClr>
                </a:solidFill>
              </a:rPr>
              <a:t>Explanation</a:t>
            </a:r>
            <a:r>
              <a:rPr lang="en-US" sz="1600" dirty="0">
                <a:solidFill>
                  <a:schemeClr val="accent2">
                    <a:lumMod val="75000"/>
                  </a:schemeClr>
                </a:solidFill>
              </a:rPr>
              <a:t>: Let's delve into why this KPI matters. Reducing churn is not merely a theoretical goal; it directly contributes to the financial health of our organization. The potential revenue gain displayed on this chart represents more than just numbers; it encapsulates the real, monetary benefit we stand to gain by retaining customers.</a:t>
            </a:r>
          </a:p>
          <a:p>
            <a:endParaRPr lang="en-US" sz="1600" dirty="0">
              <a:solidFill>
                <a:schemeClr val="accent2">
                  <a:lumMod val="75000"/>
                </a:schemeClr>
              </a:solidFill>
            </a:endParaRPr>
          </a:p>
          <a:p>
            <a:r>
              <a:rPr lang="en-US" sz="1600" dirty="0">
                <a:solidFill>
                  <a:schemeClr val="accent2">
                    <a:lumMod val="75000"/>
                  </a:schemeClr>
                </a:solidFill>
              </a:rPr>
              <a:t>In simple terms, for every customer retained, we retain their contribution to our revenue streams. Moreover, as we successfully reduce churn, we open avenues for increased profitability. Preserving existing revenue and fostering long-term customer relationships are pivotal elements of sustainable financial growth.</a:t>
            </a:r>
          </a:p>
          <a:p>
            <a:endParaRPr lang="en-US" sz="1600" dirty="0">
              <a:solidFill>
                <a:schemeClr val="accent2">
                  <a:lumMod val="75000"/>
                </a:schemeClr>
              </a:solidFill>
            </a:endParaRPr>
          </a:p>
          <a:p>
            <a:r>
              <a:rPr lang="en-US" sz="1600" dirty="0">
                <a:solidFill>
                  <a:schemeClr val="accent2">
                    <a:lumMod val="75000"/>
                  </a:schemeClr>
                </a:solidFill>
              </a:rPr>
              <a:t>This chart serves as a visual affirmation of the correlation between churn reduction and financial prosperity. As we move forward in our analysis, remember that each retained customer is not just a statistic; they are a catalyst for our organization's continued success</a:t>
            </a:r>
          </a:p>
        </p:txBody>
      </p:sp>
      <p:sp>
        <p:nvSpPr>
          <p:cNvPr id="12" name="Date Placeholder 1">
            <a:extLst>
              <a:ext uri="{FF2B5EF4-FFF2-40B4-BE49-F238E27FC236}">
                <a16:creationId xmlns:a16="http://schemas.microsoft.com/office/drawing/2014/main" id="{9B5795D6-AAAA-4362-911D-0D2F38E7914D}"/>
              </a:ext>
            </a:extLst>
          </p:cNvPr>
          <p:cNvSpPr>
            <a:spLocks noGrp="1"/>
          </p:cNvSpPr>
          <p:nvPr>
            <p:ph type="dt" sz="half" idx="10"/>
          </p:nvPr>
        </p:nvSpPr>
        <p:spPr>
          <a:xfrm>
            <a:off x="365760" y="6464808"/>
            <a:ext cx="987552" cy="310896"/>
          </a:xfrm>
        </p:spPr>
        <p:txBody>
          <a:bodyPr/>
          <a:lstStyle/>
          <a:p>
            <a:r>
              <a:rPr lang="en-US" dirty="0"/>
              <a:t>2024</a:t>
            </a:r>
          </a:p>
        </p:txBody>
      </p:sp>
      <p:sp>
        <p:nvSpPr>
          <p:cNvPr id="13" name="Footer Placeholder 2">
            <a:extLst>
              <a:ext uri="{FF2B5EF4-FFF2-40B4-BE49-F238E27FC236}">
                <a16:creationId xmlns:a16="http://schemas.microsoft.com/office/drawing/2014/main" id="{67450247-76E3-43ED-8F5E-4A47EB42037A}"/>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pic>
        <p:nvPicPr>
          <p:cNvPr id="14" name="Picture Placeholder 11">
            <a:extLst>
              <a:ext uri="{FF2B5EF4-FFF2-40B4-BE49-F238E27FC236}">
                <a16:creationId xmlns:a16="http://schemas.microsoft.com/office/drawing/2014/main" id="{F487E11D-B97E-4C33-9C0C-9187CB69E2E5}"/>
              </a:ext>
            </a:extLst>
          </p:cNvPr>
          <p:cNvPicPr>
            <a:picLocks noChangeAspect="1"/>
          </p:cNvPicPr>
          <p:nvPr/>
        </p:nvPicPr>
        <p:blipFill>
          <a:blip r:embed="rId2"/>
          <a:srcRect l="13640" r="13640"/>
          <a:stretch/>
        </p:blipFill>
        <p:spPr>
          <a:xfrm rot="20453808">
            <a:off x="7455596" y="419798"/>
            <a:ext cx="4376530" cy="6018401"/>
          </a:xfrm>
          <a:prstGeom prst="ellipse">
            <a:avLst/>
          </a:prstGeom>
          <a:ln>
            <a:noFill/>
          </a:ln>
          <a:effectLst>
            <a:softEdge rad="112500"/>
          </a:effectLst>
        </p:spPr>
      </p:pic>
    </p:spTree>
    <p:extLst>
      <p:ext uri="{BB962C8B-B14F-4D97-AF65-F5344CB8AC3E}">
        <p14:creationId xmlns:p14="http://schemas.microsoft.com/office/powerpoint/2010/main" val="275285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435EC584-AAAF-CE03-0BD5-E06B75284AC2}"/>
              </a:ext>
            </a:extLst>
          </p:cNvPr>
          <p:cNvPicPr>
            <a:picLocks noGrp="1" noChangeAspect="1"/>
          </p:cNvPicPr>
          <p:nvPr>
            <p:ph idx="1"/>
          </p:nvPr>
        </p:nvPicPr>
        <p:blipFill>
          <a:blip r:embed="rId2"/>
          <a:stretch>
            <a:fillRect/>
          </a:stretch>
        </p:blipFill>
        <p:spPr>
          <a:xfrm>
            <a:off x="1761690" y="159391"/>
            <a:ext cx="8212822" cy="6031684"/>
          </a:xfrm>
        </p:spPr>
      </p:pic>
      <p:sp>
        <p:nvSpPr>
          <p:cNvPr id="4" name="Date Placeholder 3">
            <a:extLst>
              <a:ext uri="{FF2B5EF4-FFF2-40B4-BE49-F238E27FC236}">
                <a16:creationId xmlns:a16="http://schemas.microsoft.com/office/drawing/2014/main" id="{A644DC1D-D47E-5F19-50BB-EF112EDB0FB6}"/>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23850E6A-BCF0-45EB-0098-C3B7A939A846}"/>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6" name="Slide Number Placeholder 5">
            <a:extLst>
              <a:ext uri="{FF2B5EF4-FFF2-40B4-BE49-F238E27FC236}">
                <a16:creationId xmlns:a16="http://schemas.microsoft.com/office/drawing/2014/main" id="{C0DC3DDA-50FF-A71F-2D15-70AD8608BB64}"/>
              </a:ext>
            </a:extLst>
          </p:cNvPr>
          <p:cNvSpPr>
            <a:spLocks noGrp="1"/>
          </p:cNvSpPr>
          <p:nvPr>
            <p:ph type="sldNum" sz="quarter" idx="12"/>
          </p:nvPr>
        </p:nvSpPr>
        <p:spPr/>
        <p:txBody>
          <a:bodyPr/>
          <a:lstStyle/>
          <a:p>
            <a:fld id="{58FB4751-880F-D840-AAA9-3A15815CC996}" type="slidenum">
              <a:rPr lang="en-US" smtClean="0"/>
              <a:t>6</a:t>
            </a:fld>
            <a:endParaRPr lang="en-US" dirty="0"/>
          </a:p>
        </p:txBody>
      </p:sp>
    </p:spTree>
    <p:extLst>
      <p:ext uri="{BB962C8B-B14F-4D97-AF65-F5344CB8AC3E}">
        <p14:creationId xmlns:p14="http://schemas.microsoft.com/office/powerpoint/2010/main" val="306551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p:txBody>
          <a:bodyPr/>
          <a:lstStyle/>
          <a:p>
            <a:r>
              <a:rPr lang="en-US" dirty="0"/>
              <a:t>Churn Rate Analysis</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“Business opportunities are like buses.</a:t>
            </a:r>
            <a:br>
              <a:rPr lang="en-US" dirty="0"/>
            </a:br>
            <a:r>
              <a:rPr lang="en-US" dirty="0"/>
              <a:t>There's always another one coming.”</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7</a:t>
            </a:fld>
            <a:endParaRPr lang="en-US" dirty="0"/>
          </a:p>
        </p:txBody>
      </p:sp>
      <p:sp>
        <p:nvSpPr>
          <p:cNvPr id="7" name="Date Placeholder 1">
            <a:extLst>
              <a:ext uri="{FF2B5EF4-FFF2-40B4-BE49-F238E27FC236}">
                <a16:creationId xmlns:a16="http://schemas.microsoft.com/office/drawing/2014/main" id="{4C7D72B7-69E1-4B2C-A50F-9260F04F0B7F}"/>
              </a:ext>
            </a:extLst>
          </p:cNvPr>
          <p:cNvSpPr>
            <a:spLocks noGrp="1"/>
          </p:cNvSpPr>
          <p:nvPr>
            <p:ph type="dt" sz="half" idx="10"/>
          </p:nvPr>
        </p:nvSpPr>
        <p:spPr>
          <a:xfrm>
            <a:off x="365760" y="6464808"/>
            <a:ext cx="987552" cy="310896"/>
          </a:xfrm>
        </p:spPr>
        <p:txBody>
          <a:bodyPr/>
          <a:lstStyle/>
          <a:p>
            <a:r>
              <a:rPr lang="en-US" dirty="0"/>
              <a:t>2024</a:t>
            </a:r>
          </a:p>
        </p:txBody>
      </p:sp>
      <p:sp>
        <p:nvSpPr>
          <p:cNvPr id="8" name="Footer Placeholder 2">
            <a:extLst>
              <a:ext uri="{FF2B5EF4-FFF2-40B4-BE49-F238E27FC236}">
                <a16:creationId xmlns:a16="http://schemas.microsoft.com/office/drawing/2014/main" id="{BEFCF539-5CBD-41EE-9A68-23A89CF32685}"/>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096717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BE14C3C8-CE39-133E-31F8-E2A69DFA914D}"/>
              </a:ext>
            </a:extLst>
          </p:cNvPr>
          <p:cNvSpPr>
            <a:spLocks noGrp="1"/>
          </p:cNvSpPr>
          <p:nvPr>
            <p:ph type="title"/>
          </p:nvPr>
        </p:nvSpPr>
        <p:spPr/>
        <p:txBody>
          <a:bodyPr/>
          <a:lstStyle/>
          <a:p>
            <a:r>
              <a:rPr lang="en-US" dirty="0"/>
              <a:t>Churn Rate Analysis</a:t>
            </a:r>
          </a:p>
        </p:txBody>
      </p:sp>
      <p:sp>
        <p:nvSpPr>
          <p:cNvPr id="4" name="Slide Number Placeholder 3">
            <a:extLst>
              <a:ext uri="{FF2B5EF4-FFF2-40B4-BE49-F238E27FC236}">
                <a16:creationId xmlns:a16="http://schemas.microsoft.com/office/drawing/2014/main" id="{9099A4E0-99CC-34E8-536B-35867E7C5AF2}"/>
              </a:ext>
            </a:extLst>
          </p:cNvPr>
          <p:cNvSpPr>
            <a:spLocks noGrp="1"/>
          </p:cNvSpPr>
          <p:nvPr>
            <p:ph type="sldNum" sz="quarter" idx="12"/>
          </p:nvPr>
        </p:nvSpPr>
        <p:spPr/>
        <p:txBody>
          <a:bodyPr/>
          <a:lstStyle/>
          <a:p>
            <a:fld id="{58FB4751-880F-D840-AAA9-3A15815CC996}" type="slidenum">
              <a:rPr lang="en-US" smtClean="0"/>
              <a:t>8</a:t>
            </a:fld>
            <a:endParaRPr lang="en-US" dirty="0"/>
          </a:p>
        </p:txBody>
      </p:sp>
      <p:sp>
        <p:nvSpPr>
          <p:cNvPr id="40" name="TextBox 39">
            <a:extLst>
              <a:ext uri="{FF2B5EF4-FFF2-40B4-BE49-F238E27FC236}">
                <a16:creationId xmlns:a16="http://schemas.microsoft.com/office/drawing/2014/main" id="{62D0B6D1-B3F3-45E1-B548-E8A21292A9D0}"/>
              </a:ext>
            </a:extLst>
          </p:cNvPr>
          <p:cNvSpPr txBox="1"/>
          <p:nvPr/>
        </p:nvSpPr>
        <p:spPr>
          <a:xfrm>
            <a:off x="576072" y="1652816"/>
            <a:ext cx="8964893" cy="4524315"/>
          </a:xfrm>
          <a:prstGeom prst="rect">
            <a:avLst/>
          </a:prstGeom>
          <a:noFill/>
        </p:spPr>
        <p:txBody>
          <a:bodyPr wrap="square" rtlCol="0">
            <a:spAutoFit/>
          </a:bodyPr>
          <a:lstStyle/>
          <a:p>
            <a:pPr>
              <a:buFont typeface="Arial" panose="020B0604020202020204" pitchFamily="34" charset="0"/>
              <a:buChar char="•"/>
            </a:pPr>
            <a:r>
              <a:rPr lang="en-US" sz="1600" b="1" i="0" dirty="0">
                <a:solidFill>
                  <a:schemeClr val="accent2">
                    <a:lumMod val="75000"/>
                  </a:schemeClr>
                </a:solidFill>
                <a:effectLst/>
              </a:rPr>
              <a:t>Overall Churn Trends</a:t>
            </a:r>
            <a:r>
              <a:rPr lang="en-US" sz="1600" b="0" i="0" dirty="0">
                <a:solidFill>
                  <a:schemeClr val="accent2">
                    <a:lumMod val="75000"/>
                  </a:schemeClr>
                </a:solidFill>
                <a:effectLst/>
              </a:rPr>
              <a:t>: In this section, we delve into the broader patterns of churn. A line chart takes center stage, illustrating the overall churn rate trends over a specific timeframe. This chart provides a comprehensive view of how churn has evolved over time, offering insights into general trends and potential seasonality.</a:t>
            </a:r>
          </a:p>
          <a:p>
            <a:pPr>
              <a:buFont typeface="Arial" panose="020B0604020202020204" pitchFamily="34" charset="0"/>
              <a:buChar char="•"/>
            </a:pPr>
            <a:endParaRPr lang="en-US" sz="1600" b="0" i="0" dirty="0">
              <a:solidFill>
                <a:schemeClr val="accent2">
                  <a:lumMod val="75000"/>
                </a:schemeClr>
              </a:solidFill>
              <a:effectLst/>
            </a:endParaRPr>
          </a:p>
          <a:p>
            <a:pPr>
              <a:buFont typeface="Arial" panose="020B0604020202020204" pitchFamily="34" charset="0"/>
              <a:buChar char="•"/>
            </a:pPr>
            <a:r>
              <a:rPr lang="en-US" sz="1600" b="1" i="0" dirty="0">
                <a:solidFill>
                  <a:schemeClr val="accent2">
                    <a:lumMod val="75000"/>
                  </a:schemeClr>
                </a:solidFill>
                <a:effectLst/>
              </a:rPr>
              <a:t>Segment Breakdown</a:t>
            </a:r>
            <a:r>
              <a:rPr lang="en-US" sz="1600" b="0" i="0" dirty="0">
                <a:solidFill>
                  <a:schemeClr val="accent2">
                    <a:lumMod val="75000"/>
                  </a:schemeClr>
                </a:solidFill>
                <a:effectLst/>
              </a:rPr>
              <a:t>: Understanding that not all customers are the same, we break down the churn rate further by different segments. To achieve this, a dual-axis line chart is employed. This allows us to compare and contrast churn rates among distinct segments, such as app users and website users.</a:t>
            </a:r>
          </a:p>
          <a:p>
            <a:pPr>
              <a:buFont typeface="Arial" panose="020B0604020202020204" pitchFamily="34" charset="0"/>
              <a:buChar char="•"/>
            </a:pPr>
            <a:endParaRPr lang="en-US" sz="1600" b="0" i="0" dirty="0">
              <a:solidFill>
                <a:schemeClr val="accent2">
                  <a:lumMod val="75000"/>
                </a:schemeClr>
              </a:solidFill>
              <a:effectLst/>
            </a:endParaRPr>
          </a:p>
          <a:p>
            <a:pPr>
              <a:buFont typeface="Arial" panose="020B0604020202020204" pitchFamily="34" charset="0"/>
              <a:buChar char="•"/>
            </a:pPr>
            <a:r>
              <a:rPr lang="en-US" sz="1600" b="1" i="0" dirty="0">
                <a:solidFill>
                  <a:schemeClr val="accent2">
                    <a:lumMod val="75000"/>
                  </a:schemeClr>
                </a:solidFill>
                <a:effectLst/>
              </a:rPr>
              <a:t>Insights Discussion</a:t>
            </a:r>
            <a:r>
              <a:rPr lang="en-US" sz="1600" b="0" i="0" dirty="0">
                <a:solidFill>
                  <a:schemeClr val="accent2">
                    <a:lumMod val="75000"/>
                  </a:schemeClr>
                </a:solidFill>
                <a:effectLst/>
              </a:rPr>
              <a:t>: Moving beyond the visual representation, let's discuss the insights derived from our analysis. By examining the overall churn trends, we can pinpoint periods of notable churn spikes or dips. This information is crucial for identifying potential factors influencing customer behavior.</a:t>
            </a:r>
          </a:p>
          <a:p>
            <a:pPr>
              <a:buFont typeface="Arial" panose="020B0604020202020204" pitchFamily="34" charset="0"/>
              <a:buChar char="•"/>
            </a:pPr>
            <a:endParaRPr lang="en-US" sz="1600" b="0" i="0" dirty="0">
              <a:solidFill>
                <a:schemeClr val="accent2">
                  <a:lumMod val="75000"/>
                </a:schemeClr>
              </a:solidFill>
              <a:effectLst/>
            </a:endParaRPr>
          </a:p>
          <a:p>
            <a:pPr>
              <a:buFont typeface="Arial" panose="020B0604020202020204" pitchFamily="34" charset="0"/>
              <a:buChar char="•"/>
            </a:pPr>
            <a:r>
              <a:rPr lang="en-US" sz="1600" b="0" i="0" dirty="0">
                <a:solidFill>
                  <a:schemeClr val="accent2">
                    <a:lumMod val="75000"/>
                  </a:schemeClr>
                </a:solidFill>
                <a:effectLst/>
              </a:rPr>
              <a:t>Additionally, the segment breakdown sheds light on variations in churn rates across different user categories. Are app users more prone to churn during specific periods? Do website users exhibit different patterns? These insights form the foundation for our subsequent strategies and interventions.</a:t>
            </a:r>
          </a:p>
          <a:p>
            <a:pPr>
              <a:buFont typeface="Arial" panose="020B0604020202020204" pitchFamily="34" charset="0"/>
              <a:buChar char="•"/>
            </a:pPr>
            <a:endParaRPr lang="en-US" sz="1600" b="0" i="0" dirty="0">
              <a:solidFill>
                <a:schemeClr val="accent2">
                  <a:lumMod val="75000"/>
                </a:schemeClr>
              </a:solidFill>
              <a:effectLst/>
            </a:endParaRPr>
          </a:p>
          <a:p>
            <a:pPr>
              <a:buFont typeface="Arial" panose="020B0604020202020204" pitchFamily="34" charset="0"/>
              <a:buChar char="•"/>
            </a:pPr>
            <a:r>
              <a:rPr lang="en-US" sz="1600" b="0" i="0" dirty="0">
                <a:solidFill>
                  <a:schemeClr val="accent2">
                    <a:lumMod val="75000"/>
                  </a:schemeClr>
                </a:solidFill>
                <a:effectLst/>
              </a:rPr>
              <a:t>As we progress, remember that each trend and fluctuation tells a story. Our goal is to decipher this narrative and turn it into actionable strategies for mitigating churn effectively..</a:t>
            </a:r>
            <a:endParaRPr lang="en-US" sz="1600" dirty="0">
              <a:solidFill>
                <a:schemeClr val="accent2">
                  <a:lumMod val="75000"/>
                </a:schemeClr>
              </a:solidFill>
            </a:endParaRPr>
          </a:p>
        </p:txBody>
      </p:sp>
      <p:sp>
        <p:nvSpPr>
          <p:cNvPr id="46" name="Date Placeholder 1">
            <a:extLst>
              <a:ext uri="{FF2B5EF4-FFF2-40B4-BE49-F238E27FC236}">
                <a16:creationId xmlns:a16="http://schemas.microsoft.com/office/drawing/2014/main" id="{4B1578AA-D659-493D-AA67-6D0987DDC984}"/>
              </a:ext>
            </a:extLst>
          </p:cNvPr>
          <p:cNvSpPr>
            <a:spLocks noGrp="1"/>
          </p:cNvSpPr>
          <p:nvPr>
            <p:ph type="dt" sz="half" idx="10"/>
          </p:nvPr>
        </p:nvSpPr>
        <p:spPr>
          <a:xfrm>
            <a:off x="365760" y="6464808"/>
            <a:ext cx="987552" cy="310896"/>
          </a:xfrm>
        </p:spPr>
        <p:txBody>
          <a:bodyPr/>
          <a:lstStyle/>
          <a:p>
            <a:r>
              <a:rPr lang="en-US" dirty="0"/>
              <a:t>2024</a:t>
            </a:r>
          </a:p>
        </p:txBody>
      </p:sp>
      <p:sp>
        <p:nvSpPr>
          <p:cNvPr id="47" name="Footer Placeholder 2">
            <a:extLst>
              <a:ext uri="{FF2B5EF4-FFF2-40B4-BE49-F238E27FC236}">
                <a16:creationId xmlns:a16="http://schemas.microsoft.com/office/drawing/2014/main" id="{95618E03-9B13-4888-9C30-7D91CD3233B8}"/>
              </a:ext>
            </a:extLst>
          </p:cNvPr>
          <p:cNvSpPr>
            <a:spLocks noGrp="1"/>
          </p:cNvSpPr>
          <p:nvPr>
            <p:ph type="ftr" sz="quarter" idx="11"/>
          </p:nvPr>
        </p:nvSpPr>
        <p:spPr>
          <a:xfrm>
            <a:off x="4379976" y="6464808"/>
            <a:ext cx="3438144" cy="310896"/>
          </a:xfrm>
        </p:spPr>
        <p:txBody>
          <a:bodyPr/>
          <a:lstStyle/>
          <a:p>
            <a:r>
              <a:rPr lang="en-US" b="0" i="0" dirty="0">
                <a:solidFill>
                  <a:schemeClr val="tx1">
                    <a:lumMod val="75000"/>
                  </a:schemeClr>
                </a:solidFill>
                <a:effectLst/>
                <a:latin typeface="Söhne"/>
              </a:rPr>
              <a:t>Churn Rate Recovery and Loss Mitigation</a:t>
            </a:r>
            <a:endParaRPr lang="en-US" dirty="0"/>
          </a:p>
        </p:txBody>
      </p:sp>
    </p:spTree>
    <p:extLst>
      <p:ext uri="{BB962C8B-B14F-4D97-AF65-F5344CB8AC3E}">
        <p14:creationId xmlns:p14="http://schemas.microsoft.com/office/powerpoint/2010/main" val="100210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14">
            <a:extLst>
              <a:ext uri="{FF2B5EF4-FFF2-40B4-BE49-F238E27FC236}">
                <a16:creationId xmlns:a16="http://schemas.microsoft.com/office/drawing/2014/main" id="{B6918012-DBC7-3C5E-AA83-B16E3401DD52}"/>
              </a:ext>
            </a:extLst>
          </p:cNvPr>
          <p:cNvSpPr>
            <a:spLocks noGrp="1"/>
          </p:cNvSpPr>
          <p:nvPr>
            <p:ph type="dt" sz="half" idx="10"/>
          </p:nvPr>
        </p:nvSpPr>
        <p:spPr/>
        <p:txBody>
          <a:bodyPr/>
          <a:lstStyle/>
          <a:p>
            <a:r>
              <a:rPr lang="en-US"/>
              <a:t>20XX</a:t>
            </a:r>
            <a:endParaRPr lang="en-US" dirty="0"/>
          </a:p>
        </p:txBody>
      </p:sp>
      <p:sp>
        <p:nvSpPr>
          <p:cNvPr id="16" name="Footer Placeholder 15">
            <a:extLst>
              <a:ext uri="{FF2B5EF4-FFF2-40B4-BE49-F238E27FC236}">
                <a16:creationId xmlns:a16="http://schemas.microsoft.com/office/drawing/2014/main" id="{A3463BCD-08DC-4AEB-30AE-DA823EE385DC}"/>
              </a:ext>
            </a:extLst>
          </p:cNvPr>
          <p:cNvSpPr>
            <a:spLocks noGrp="1"/>
          </p:cNvSpPr>
          <p:nvPr>
            <p:ph type="ftr" sz="quarter" idx="11"/>
          </p:nvPr>
        </p:nvSpPr>
        <p:spPr/>
        <p:txBody>
          <a:bodyPr/>
          <a:lstStyle/>
          <a:p>
            <a:r>
              <a:rPr lang="en-US" b="0" i="0" dirty="0">
                <a:solidFill>
                  <a:schemeClr val="tx1">
                    <a:lumMod val="75000"/>
                  </a:schemeClr>
                </a:solidFill>
                <a:effectLst/>
                <a:latin typeface="Söhne"/>
              </a:rPr>
              <a:t>Churn Rate Recovery and Loss Mitigation</a:t>
            </a:r>
            <a:endParaRPr lang="en-US" dirty="0"/>
          </a:p>
        </p:txBody>
      </p:sp>
      <p:sp>
        <p:nvSpPr>
          <p:cNvPr id="17" name="Slide Number Placeholder 16">
            <a:extLst>
              <a:ext uri="{FF2B5EF4-FFF2-40B4-BE49-F238E27FC236}">
                <a16:creationId xmlns:a16="http://schemas.microsoft.com/office/drawing/2014/main" id="{E5F0B53A-D438-AB74-F6B7-F6404CB2DD11}"/>
              </a:ext>
            </a:extLst>
          </p:cNvPr>
          <p:cNvSpPr>
            <a:spLocks noGrp="1"/>
          </p:cNvSpPr>
          <p:nvPr>
            <p:ph type="sldNum" sz="quarter" idx="12"/>
          </p:nvPr>
        </p:nvSpPr>
        <p:spPr/>
        <p:txBody>
          <a:bodyPr/>
          <a:lstStyle/>
          <a:p>
            <a:fld id="{58FB4751-880F-D840-AAA9-3A15815CC996}" type="slidenum">
              <a:rPr lang="en-US" smtClean="0"/>
              <a:t>9</a:t>
            </a:fld>
            <a:endParaRPr lang="en-US" dirty="0"/>
          </a:p>
        </p:txBody>
      </p:sp>
      <p:pic>
        <p:nvPicPr>
          <p:cNvPr id="19" name="Picture 18">
            <a:extLst>
              <a:ext uri="{FF2B5EF4-FFF2-40B4-BE49-F238E27FC236}">
                <a16:creationId xmlns:a16="http://schemas.microsoft.com/office/drawing/2014/main" id="{60BD5862-4593-9486-7D9F-D85CE04A968C}"/>
              </a:ext>
            </a:extLst>
          </p:cNvPr>
          <p:cNvPicPr>
            <a:picLocks noChangeAspect="1"/>
          </p:cNvPicPr>
          <p:nvPr/>
        </p:nvPicPr>
        <p:blipFill>
          <a:blip r:embed="rId2"/>
          <a:stretch>
            <a:fillRect/>
          </a:stretch>
        </p:blipFill>
        <p:spPr>
          <a:xfrm>
            <a:off x="1647007" y="142613"/>
            <a:ext cx="8897986" cy="5998128"/>
          </a:xfrm>
          <a:prstGeom prst="rect">
            <a:avLst/>
          </a:prstGeom>
        </p:spPr>
      </p:pic>
    </p:spTree>
    <p:extLst>
      <p:ext uri="{BB962C8B-B14F-4D97-AF65-F5344CB8AC3E}">
        <p14:creationId xmlns:p14="http://schemas.microsoft.com/office/powerpoint/2010/main" val="3384020091"/>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c design" id="{5BB9B75E-A368-4614-97CA-C549A936357F}" vid="{66BDDD71-3AB6-4D26-9C54-3E9BC0AA3D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1EE26AC2-BC04-45BA-BD7C-5CDF09AA9426}">
  <ds:schemaRefs>
    <ds:schemaRef ds:uri="http://schemas.microsoft.com/sharepoint/v3/contenttype/forms"/>
  </ds:schemaRefs>
</ds:datastoreItem>
</file>

<file path=customXml/itemProps2.xml><?xml version="1.0" encoding="utf-8"?>
<ds:datastoreItem xmlns:ds="http://schemas.openxmlformats.org/officeDocument/2006/customXml" ds:itemID="{18840F3C-8AB4-4243-A06A-B5999EF600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AE7813-FB42-416C-BEF8-5F3180DDB0F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{7D0CD4E6-8F66-49C4-8767-E0ABFA01F82F}tf11964407_win32</Template>
  <TotalTime>1118</TotalTime>
  <Words>2372</Words>
  <Application>Microsoft Office PowerPoint</Application>
  <PresentationFormat>Widescreen</PresentationFormat>
  <Paragraphs>203</Paragraphs>
  <Slides>27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Gill Sans Nova</vt:lpstr>
      <vt:lpstr>Gill Sans Nova Light</vt:lpstr>
      <vt:lpstr>Sagona Book</vt:lpstr>
      <vt:lpstr>Söhne</vt:lpstr>
      <vt:lpstr>Office Theme</vt:lpstr>
      <vt:lpstr> Churn Rate Recovery and Loss Mitigation</vt:lpstr>
      <vt:lpstr>Agenda</vt:lpstr>
      <vt:lpstr>Introduction</vt:lpstr>
      <vt:lpstr>Financial Impact</vt:lpstr>
      <vt:lpstr>Financial Impact</vt:lpstr>
      <vt:lpstr>PowerPoint Presentation</vt:lpstr>
      <vt:lpstr>Churn Rate Analysis</vt:lpstr>
      <vt:lpstr>Churn Rate Analysis</vt:lpstr>
      <vt:lpstr>PowerPoint Presentation</vt:lpstr>
      <vt:lpstr>Session Insights</vt:lpstr>
      <vt:lpstr>User Engagement Analysis</vt:lpstr>
      <vt:lpstr>Transaction Completion</vt:lpstr>
      <vt:lpstr>Transaction Completion Analysis</vt:lpstr>
      <vt:lpstr>PowerPoint Presentation</vt:lpstr>
      <vt:lpstr>Churn Recovery Strategies</vt:lpstr>
      <vt:lpstr>Churn Recovery Strategies</vt:lpstr>
      <vt:lpstr>PowerPoint Presentation</vt:lpstr>
      <vt:lpstr>Retention Incentives</vt:lpstr>
      <vt:lpstr>Retention Incentives Impact</vt:lpstr>
      <vt:lpstr>PowerPoint Presentation</vt:lpstr>
      <vt:lpstr> Loss Mitigation</vt:lpstr>
      <vt:lpstr>Loss Mitigation - Revenue Impact</vt:lpstr>
      <vt:lpstr>Actionable Insights</vt:lpstr>
      <vt:lpstr>Actionable Insights</vt:lpstr>
      <vt:lpstr>Conclusion</vt:lpstr>
      <vt:lpstr>Engage, Adapt, Succeed</vt:lpstr>
      <vt:lpstr>A heartfelt thank you to everyone who contributed to making this possible!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Unlocking Insights for Strategic Growth</dc:title>
  <dc:creator>Mahendra Sudhakar Pawar</dc:creator>
  <cp:lastModifiedBy>Mahendra Sudhakar Pawar</cp:lastModifiedBy>
  <cp:revision>8</cp:revision>
  <dcterms:created xsi:type="dcterms:W3CDTF">2024-01-30T17:54:32Z</dcterms:created>
  <dcterms:modified xsi:type="dcterms:W3CDTF">2024-02-01T10:01:10Z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