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58" r:id="rId3"/>
    <p:sldId id="269" r:id="rId4"/>
    <p:sldId id="270" r:id="rId5"/>
    <p:sldId id="272" r:id="rId6"/>
    <p:sldId id="271" r:id="rId7"/>
    <p:sldId id="262" r:id="rId8"/>
    <p:sldId id="259" r:id="rId9"/>
    <p:sldId id="260" r:id="rId10"/>
    <p:sldId id="261" r:id="rId11"/>
    <p:sldId id="263" r:id="rId12"/>
    <p:sldId id="264" r:id="rId13"/>
    <p:sldId id="273" r:id="rId14"/>
    <p:sldId id="265" r:id="rId15"/>
    <p:sldId id="274" r:id="rId16"/>
    <p:sldId id="275" r:id="rId17"/>
    <p:sldId id="276" r:id="rId18"/>
    <p:sldId id="279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964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9840" y="219995"/>
            <a:ext cx="4287520" cy="635000"/>
          </a:xfrm>
        </p:spPr>
        <p:txBody>
          <a:bodyPr>
            <a:normAutofit/>
          </a:bodyPr>
          <a:lstStyle/>
          <a:p>
            <a:r>
              <a:rPr lang="en-US" sz="4000" b="1" dirty="0"/>
              <a:t>Capstone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 By Lim Lee Huat  (567J)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0242F-149C-E919-909A-65CFA7D3D12D}"/>
              </a:ext>
            </a:extLst>
          </p:cNvPr>
          <p:cNvSpPr txBox="1"/>
          <p:nvPr/>
        </p:nvSpPr>
        <p:spPr>
          <a:xfrm>
            <a:off x="762000" y="4900798"/>
            <a:ext cx="6624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Personal Loan Modeling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75167"/>
            <a:ext cx="10596880" cy="1188720"/>
          </a:xfrm>
        </p:spPr>
        <p:txBody>
          <a:bodyPr>
            <a:normAutofit/>
          </a:bodyPr>
          <a:lstStyle/>
          <a:p>
            <a:r>
              <a:rPr lang="en-US" dirty="0"/>
              <a:t>Storyboard- Income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E6E9-E758-8573-9833-2A4C5336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4B710-089D-F383-EE3E-4A0E7478079A}"/>
              </a:ext>
            </a:extLst>
          </p:cNvPr>
          <p:cNvSpPr txBox="1"/>
          <p:nvPr/>
        </p:nvSpPr>
        <p:spPr>
          <a:xfrm rot="10800000" flipV="1">
            <a:off x="1172006" y="5868769"/>
            <a:ext cx="10289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https://public.tableau.com/app//lim.lee.huat/viz/PersonalLoan_LimLeeHuat-567J/IncomeGroupAffordability?publish=yes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57A53-8E99-5B09-9C76-7BE2438F753F}"/>
              </a:ext>
            </a:extLst>
          </p:cNvPr>
          <p:cNvSpPr txBox="1"/>
          <p:nvPr/>
        </p:nvSpPr>
        <p:spPr>
          <a:xfrm>
            <a:off x="7845444" y="874096"/>
            <a:ext cx="4364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Income Level Range from 60-203 ($000)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Group into  8 groups: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Income Range from 100-200 take up most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 Income Range from 60-100,200-220 take up the least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E35C6-AC7A-1995-1C05-4DB96E30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26" y="786313"/>
            <a:ext cx="3237277" cy="20484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9A04A5-E43D-CB38-CB16-703B8DCD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369" y="1190735"/>
            <a:ext cx="1530429" cy="713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2FD2AD-CE20-1632-E0A4-C450983B1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048" y="780483"/>
            <a:ext cx="3746466" cy="21236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154972-6655-F325-8757-D1A35D73E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02" y="3131324"/>
            <a:ext cx="6673438" cy="19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82" y="360114"/>
            <a:ext cx="10058400" cy="651371"/>
          </a:xfrm>
        </p:spPr>
        <p:txBody>
          <a:bodyPr>
            <a:normAutofit fontScale="90000"/>
          </a:bodyPr>
          <a:lstStyle/>
          <a:p>
            <a:r>
              <a:rPr lang="en-US" dirty="0"/>
              <a:t>Storyboard-Ave spending on credit card per month taking loan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83782" y="1141225"/>
            <a:ext cx="5921133" cy="210271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>
                <a:solidFill>
                  <a:schemeClr val="tx1"/>
                </a:solidFill>
              </a:rPr>
              <a:t>Ave Spending on credit card $3000/month taken up most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>
                <a:solidFill>
                  <a:schemeClr val="tx1"/>
                </a:solidFill>
              </a:rPr>
              <a:t>Ave Spending on credit card 9000-10,000 /month taken up the least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>
                <a:solidFill>
                  <a:schemeClr val="tx1"/>
                </a:solidFill>
              </a:rPr>
              <a:t>Average loan taken up 43.3 range on credit card spend from 1000-6000.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CE7169-1E24-A56F-17CA-42E8DA34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79F65D-01C7-5228-657E-F40FAAEF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2" y="1011485"/>
            <a:ext cx="5797848" cy="408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B4B89A-CC36-C4CA-F93A-7D03B6992A3F}"/>
              </a:ext>
            </a:extLst>
          </p:cNvPr>
          <p:cNvSpPr txBox="1"/>
          <p:nvPr/>
        </p:nvSpPr>
        <p:spPr>
          <a:xfrm>
            <a:off x="468085" y="5706070"/>
            <a:ext cx="10537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https://public.tableau.com/app/profile/lim.lee.huat/viz/PersonalLoan_LimLeeHuat-567J/CreditCardSpend?publish=yes</a:t>
            </a: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65739"/>
          </a:xfrm>
        </p:spPr>
        <p:txBody>
          <a:bodyPr>
            <a:normAutofit fontScale="90000"/>
          </a:bodyPr>
          <a:lstStyle/>
          <a:p>
            <a:r>
              <a:rPr lang="en-US" dirty="0"/>
              <a:t>Storyboard-Family Size taken up the loan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C973-4B37-15B8-1350-7BCD0C2A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F371D-8E8D-9DFD-BE91-997280DA8AEA}"/>
              </a:ext>
            </a:extLst>
          </p:cNvPr>
          <p:cNvSpPr txBox="1"/>
          <p:nvPr/>
        </p:nvSpPr>
        <p:spPr>
          <a:xfrm>
            <a:off x="642256" y="5868769"/>
            <a:ext cx="1038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https://public.tableau.com/app/profile/lim.lee.huat/viz/PersonalLoan_LimLeeHuat-567J/Familysize?publish=yes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3925B0-BE74-904D-3DC8-398C6CC3B9BE}"/>
              </a:ext>
            </a:extLst>
          </p:cNvPr>
          <p:cNvSpPr txBox="1">
            <a:spLocks/>
          </p:cNvSpPr>
          <p:nvPr/>
        </p:nvSpPr>
        <p:spPr>
          <a:xfrm>
            <a:off x="6497565" y="1326283"/>
            <a:ext cx="4529664" cy="2102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Family Size 3 and 4 taken up most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Family Size 1 and 2 taken up less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Top is family size 4 follows  by 3, 2 and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7BCCF-68D3-87F5-004A-0A8436C6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5" y="1326283"/>
            <a:ext cx="5550185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15" y="457518"/>
            <a:ext cx="10770685" cy="565739"/>
          </a:xfrm>
        </p:spPr>
        <p:txBody>
          <a:bodyPr>
            <a:normAutofit fontScale="90000"/>
          </a:bodyPr>
          <a:lstStyle/>
          <a:p>
            <a:r>
              <a:rPr lang="en-US" dirty="0"/>
              <a:t>Storyboard-Years of working experience taking up Loan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C973-4B37-15B8-1350-7BCD0C2A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3925B0-BE74-904D-3DC8-398C6CC3B9BE}"/>
              </a:ext>
            </a:extLst>
          </p:cNvPr>
          <p:cNvSpPr txBox="1">
            <a:spLocks/>
          </p:cNvSpPr>
          <p:nvPr/>
        </p:nvSpPr>
        <p:spPr>
          <a:xfrm>
            <a:off x="6433456" y="1023255"/>
            <a:ext cx="5758543" cy="453934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Total loan taken up 20-16 case  from  9,8, 3,20 and 12 years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 Total loan taken up 14 case from working  experience 5,19, 25,26 and 32 years.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  Total case  taken up 12-13 from working experience 11, 16, 22, 23,30,35, 37,6.7,18,19, 31 and 26 years.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 Total  taken up case 11 from working  experience 13, 17, 21 and 28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 Total taken up case 10 from 34, 39, 2 and 4 years.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Total taken up case 8 from 1, 24 and 38  years working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Total taken up case 6 and 7 from 0,10, 33, 41 and 14.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Total taken up case 5 from 15 and 40 working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Working experience 9 years top with most loan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Working experience 40 years least to take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297430" lvl="8" indent="-285750">
              <a:buFont typeface="Wingdings" panose="05000000000000000000" pitchFamily="2" charset="2"/>
              <a:buChar char="Ø"/>
            </a:pPr>
            <a:endParaRPr lang="en-SG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E781A-8FC6-925A-A12E-B281DE24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6" y="1007990"/>
            <a:ext cx="5404029" cy="24907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CDC2651-91ED-EB59-21A9-97BEF1B8C10E}"/>
              </a:ext>
            </a:extLst>
          </p:cNvPr>
          <p:cNvSpPr/>
          <p:nvPr/>
        </p:nvSpPr>
        <p:spPr>
          <a:xfrm>
            <a:off x="354515" y="1348171"/>
            <a:ext cx="807900" cy="2150524"/>
          </a:xfrm>
          <a:custGeom>
            <a:avLst/>
            <a:gdLst>
              <a:gd name="connsiteX0" fmla="*/ 0 w 807900"/>
              <a:gd name="connsiteY0" fmla="*/ 1075262 h 2150524"/>
              <a:gd name="connsiteX1" fmla="*/ 403950 w 807900"/>
              <a:gd name="connsiteY1" fmla="*/ 0 h 2150524"/>
              <a:gd name="connsiteX2" fmla="*/ 807900 w 807900"/>
              <a:gd name="connsiteY2" fmla="*/ 1075262 h 2150524"/>
              <a:gd name="connsiteX3" fmla="*/ 403950 w 807900"/>
              <a:gd name="connsiteY3" fmla="*/ 2150524 h 2150524"/>
              <a:gd name="connsiteX4" fmla="*/ 0 w 807900"/>
              <a:gd name="connsiteY4" fmla="*/ 1075262 h 215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00" h="2150524" extrusionOk="0">
                <a:moveTo>
                  <a:pt x="0" y="1075262"/>
                </a:moveTo>
                <a:cubicBezTo>
                  <a:pt x="-13112" y="473323"/>
                  <a:pt x="170857" y="3752"/>
                  <a:pt x="403950" y="0"/>
                </a:cubicBezTo>
                <a:cubicBezTo>
                  <a:pt x="721272" y="19837"/>
                  <a:pt x="793703" y="481862"/>
                  <a:pt x="807900" y="1075262"/>
                </a:cubicBezTo>
                <a:cubicBezTo>
                  <a:pt x="783599" y="1692845"/>
                  <a:pt x="621886" y="2179042"/>
                  <a:pt x="403950" y="2150524"/>
                </a:cubicBezTo>
                <a:cubicBezTo>
                  <a:pt x="131622" y="2123588"/>
                  <a:pt x="70675" y="1702882"/>
                  <a:pt x="0" y="1075262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0A774-3615-798F-FFF8-0B4B5EC7BAB6}"/>
              </a:ext>
            </a:extLst>
          </p:cNvPr>
          <p:cNvSpPr txBox="1"/>
          <p:nvPr/>
        </p:nvSpPr>
        <p:spPr>
          <a:xfrm>
            <a:off x="354515" y="6082993"/>
            <a:ext cx="11399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https://public.tableau.com/app/profile/lim.lee.huat/viz/PersonalLoan_LimLeeHuat-567J/YearsWorkExp?publish=yes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384FE1-CB7D-14A4-950B-2F2307AF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3607555"/>
            <a:ext cx="4299857" cy="2319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787B4-14E1-3895-B842-442B47270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110" y="3815273"/>
            <a:ext cx="1535890" cy="21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1E452-66C8-FC70-081A-DF64E1B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327FA-44BC-0FC5-CFC5-9E56145A4CA1}"/>
              </a:ext>
            </a:extLst>
          </p:cNvPr>
          <p:cNvSpPr txBox="1"/>
          <p:nvPr/>
        </p:nvSpPr>
        <p:spPr>
          <a:xfrm>
            <a:off x="566057" y="662579"/>
            <a:ext cx="11168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44475">
                    <a:lumMod val="75000"/>
                  </a:srgbClr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Storyboard- Mortgage Trend taking up Loan</a:t>
            </a:r>
            <a:endParaRPr lang="en-SG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B1B3C-CC73-14C8-3472-E038873387A9}"/>
              </a:ext>
            </a:extLst>
          </p:cNvPr>
          <p:cNvSpPr txBox="1">
            <a:spLocks/>
          </p:cNvSpPr>
          <p:nvPr/>
        </p:nvSpPr>
        <p:spPr>
          <a:xfrm>
            <a:off x="566057" y="5149807"/>
            <a:ext cx="10577878" cy="1023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0 Mortgage spearhead with 312 loan cases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Follow by 301 Mortgage with 5 case, and  282 Mortgage with 3 case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2426B2-CEC3-CFD3-612E-02D458DF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308910"/>
            <a:ext cx="10123715" cy="38408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4BCCCB-4C6D-CF33-0D3F-818F73631138}"/>
              </a:ext>
            </a:extLst>
          </p:cNvPr>
          <p:cNvSpPr txBox="1"/>
          <p:nvPr/>
        </p:nvSpPr>
        <p:spPr>
          <a:xfrm>
            <a:off x="468085" y="6077634"/>
            <a:ext cx="11723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ttps://public.tableau.com/app/profile/lim.lee.huat/viz/PersonalLoan_LimLeeHuat-567J/Mortgage?publish=yes</a:t>
            </a: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1E452-66C8-FC70-081A-DF64E1B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327FA-44BC-0FC5-CFC5-9E56145A4CA1}"/>
              </a:ext>
            </a:extLst>
          </p:cNvPr>
          <p:cNvSpPr txBox="1"/>
          <p:nvPr/>
        </p:nvSpPr>
        <p:spPr>
          <a:xfrm>
            <a:off x="283028" y="46741"/>
            <a:ext cx="11625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44475">
                    <a:lumMod val="75000"/>
                  </a:srgbClr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Storyboard-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44475">
                    <a:lumMod val="75000"/>
                  </a:srgbClr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A</a:t>
            </a:r>
            <a:r>
              <a:rPr lang="en-US" sz="2400" dirty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ccount SD and Certificate of Deposit account impact on loan</a:t>
            </a:r>
            <a:endParaRPr lang="en-SG" sz="24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FB1B3C-CC73-14C8-3472-E038873387A9}"/>
              </a:ext>
            </a:extLst>
          </p:cNvPr>
          <p:cNvSpPr txBox="1">
            <a:spLocks/>
          </p:cNvSpPr>
          <p:nvPr/>
        </p:nvSpPr>
        <p:spPr>
          <a:xfrm>
            <a:off x="566057" y="5124273"/>
            <a:ext cx="4376057" cy="1048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1600" dirty="0"/>
              <a:t>420 ppl taking  up loan are without Account SD compare to 60 with Account of SD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BCCCB-4C6D-CF33-0D3F-818F73631138}"/>
              </a:ext>
            </a:extLst>
          </p:cNvPr>
          <p:cNvSpPr txBox="1"/>
          <p:nvPr/>
        </p:nvSpPr>
        <p:spPr>
          <a:xfrm>
            <a:off x="468085" y="5739860"/>
            <a:ext cx="11723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https://public.tableau.com/app/profile/lim.lee.huat/viz/PersonalLoan_LimLeeHuat-567J/AccountSA?publish=yes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F5B23-67EB-AFF0-AFD5-EE3149C6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4" y="684935"/>
            <a:ext cx="4865915" cy="4430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BB423-22D0-5CB4-E267-A04EC2AAC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837868"/>
            <a:ext cx="5007427" cy="4049818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A1431243-D181-C805-D2BA-4EB5E15FD6A4}"/>
              </a:ext>
            </a:extLst>
          </p:cNvPr>
          <p:cNvSpPr/>
          <p:nvPr/>
        </p:nvSpPr>
        <p:spPr>
          <a:xfrm>
            <a:off x="5998029" y="717755"/>
            <a:ext cx="97970" cy="5335196"/>
          </a:xfrm>
          <a:prstGeom prst="up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EDB97-B1D8-B6DE-9B91-5F34DED8524C}"/>
              </a:ext>
            </a:extLst>
          </p:cNvPr>
          <p:cNvSpPr txBox="1"/>
          <p:nvPr/>
        </p:nvSpPr>
        <p:spPr>
          <a:xfrm>
            <a:off x="6330042" y="5179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Customer  without CD account take up the most loan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4B71B9-A540-C03E-A42C-CCF7F6DB9D80}"/>
              </a:ext>
            </a:extLst>
          </p:cNvPr>
          <p:cNvSpPr txBox="1"/>
          <p:nvPr/>
        </p:nvSpPr>
        <p:spPr>
          <a:xfrm>
            <a:off x="359229" y="6109192"/>
            <a:ext cx="1126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https://public.tableau.com/app/profile/lim.lee.huat/viz/PersonalLoan_LimLeeHuat-567J/CDAccount?publish=yes</a:t>
            </a:r>
          </a:p>
        </p:txBody>
      </p:sp>
    </p:spTree>
    <p:extLst>
      <p:ext uri="{BB962C8B-B14F-4D97-AF65-F5344CB8AC3E}">
        <p14:creationId xmlns:p14="http://schemas.microsoft.com/office/powerpoint/2010/main" val="421575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1"/>
            <a:ext cx="10755086" cy="1188720"/>
          </a:xfrm>
        </p:spPr>
        <p:txBody>
          <a:bodyPr/>
          <a:lstStyle/>
          <a:p>
            <a:r>
              <a:rPr lang="en-US" dirty="0"/>
              <a:t>Findings: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142998"/>
            <a:ext cx="11560629" cy="5627915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Inter"/>
              </a:rPr>
              <a:t>Age Group</a:t>
            </a:r>
            <a:r>
              <a:rPr lang="en-US" sz="1800" b="1" dirty="0">
                <a:solidFill>
                  <a:srgbClr val="3C4043"/>
                </a:solidFill>
                <a:latin typeface="Inter"/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C4043"/>
                </a:solidFill>
                <a:latin typeface="Inter"/>
              </a:rPr>
              <a:t>	Age 34 taken up most loan, Age 39 taken up least loan.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C4043"/>
                </a:solidFill>
                <a:latin typeface="Inter"/>
              </a:rPr>
              <a:t>       	Grouping :</a:t>
            </a:r>
            <a:r>
              <a:rPr lang="en-SG" sz="1800" dirty="0"/>
              <a:t> 20-30, 30-40, 40-50,50-60,60-70, </a:t>
            </a:r>
          </a:p>
          <a:p>
            <a:pPr marL="0" indent="0">
              <a:buNone/>
            </a:pPr>
            <a:r>
              <a:rPr lang="en-SG" sz="1800" dirty="0"/>
              <a:t>                   Age group 30-40 taken up most loan, range 30 -60 highest to take loan</a:t>
            </a:r>
          </a:p>
          <a:p>
            <a:pPr marL="0" indent="0">
              <a:buNone/>
            </a:pPr>
            <a:endParaRPr lang="en-SG" sz="1800" dirty="0"/>
          </a:p>
          <a:p>
            <a:pPr marL="0" indent="0">
              <a:buNone/>
            </a:pPr>
            <a:r>
              <a:rPr lang="en-SG" sz="1800" dirty="0">
                <a:solidFill>
                  <a:srgbClr val="3C4043"/>
                </a:solidFill>
                <a:latin typeface="Inter"/>
              </a:rPr>
              <a:t>       	Age group 30-60 taken up most loan, </a:t>
            </a:r>
            <a:r>
              <a:rPr lang="en-SG" sz="1800" dirty="0"/>
              <a:t>20-30 and 60-70 least to take up loan</a:t>
            </a:r>
          </a:p>
          <a:p>
            <a:r>
              <a:rPr lang="en-US" sz="1800" b="1" dirty="0">
                <a:solidFill>
                  <a:srgbClr val="7030A0"/>
                </a:solidFill>
                <a:latin typeface="Inter"/>
              </a:rPr>
              <a:t>Education Level</a:t>
            </a:r>
            <a:r>
              <a:rPr lang="en-US" sz="1800" b="1" dirty="0">
                <a:solidFill>
                  <a:srgbClr val="3C4043"/>
                </a:solidFill>
                <a:latin typeface="Inter"/>
              </a:rPr>
              <a:t>:</a:t>
            </a:r>
          </a:p>
          <a:p>
            <a:pPr marL="0" indent="0">
              <a:buNone/>
            </a:pPr>
            <a:r>
              <a:rPr lang="en-US" sz="1800" dirty="0"/>
              <a:t>	Advanced/Professional, follow by graduate and Undergraduate taken up loan</a:t>
            </a:r>
          </a:p>
          <a:p>
            <a:r>
              <a:rPr lang="en-US" sz="1800" dirty="0">
                <a:solidFill>
                  <a:srgbClr val="3C4043"/>
                </a:solidFill>
                <a:latin typeface="Inter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Inter"/>
              </a:rPr>
              <a:t>Income Level:</a:t>
            </a:r>
          </a:p>
          <a:p>
            <a:pPr marL="0" indent="0">
              <a:buNone/>
            </a:pPr>
            <a:r>
              <a:rPr lang="en-SG" sz="1800" dirty="0"/>
              <a:t>	Income Level Range from 60-203 ($000)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C4043"/>
                </a:solidFill>
                <a:latin typeface="Inter"/>
              </a:rPr>
              <a:t>	Income level 100-200 ($000) taken up most loan,  income level </a:t>
            </a:r>
            <a:r>
              <a:rPr lang="en-SG" sz="1800" dirty="0"/>
              <a:t>60-100,200-220 take up least loan</a:t>
            </a:r>
          </a:p>
          <a:p>
            <a:r>
              <a:rPr lang="en-US" sz="1800" b="1" dirty="0">
                <a:solidFill>
                  <a:srgbClr val="7030A0"/>
                </a:solidFill>
                <a:latin typeface="Inter"/>
              </a:rPr>
              <a:t>Ave spending on credit card per month ($000)</a:t>
            </a:r>
            <a:r>
              <a:rPr lang="en-SG" sz="1800" dirty="0"/>
              <a:t>     	</a:t>
            </a:r>
            <a:endParaRPr lang="en-US" sz="1800" b="1" dirty="0">
              <a:solidFill>
                <a:srgbClr val="7030A0"/>
              </a:solidFill>
              <a:latin typeface="Int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  <a:latin typeface="Inter"/>
              </a:rPr>
              <a:t>	</a:t>
            </a:r>
            <a:r>
              <a:rPr lang="en-US" sz="1800" b="1" dirty="0">
                <a:latin typeface="Inter"/>
              </a:rPr>
              <a:t>$</a:t>
            </a:r>
            <a:r>
              <a:rPr lang="en-US" sz="1800" dirty="0"/>
              <a:t>3,000 spending taken up most of the loan, least from spending 9,000-10,000, </a:t>
            </a:r>
          </a:p>
          <a:p>
            <a:pPr marL="0" indent="0">
              <a:buNone/>
            </a:pPr>
            <a:r>
              <a:rPr lang="en-US" sz="1800" dirty="0"/>
              <a:t>	Ave spending from1000-6000  taking the loan.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sz="2400" dirty="0"/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  <a:p>
            <a:endParaRPr lang="en-US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606CF-E19B-0C7F-3276-1F04564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1"/>
            <a:ext cx="10755086" cy="1188720"/>
          </a:xfrm>
        </p:spPr>
        <p:txBody>
          <a:bodyPr/>
          <a:lstStyle/>
          <a:p>
            <a:r>
              <a:rPr lang="en-US" dirty="0"/>
              <a:t>Findings: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142998"/>
            <a:ext cx="11560629" cy="56279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Inter"/>
              </a:rPr>
              <a:t>Family Size:</a:t>
            </a:r>
            <a:r>
              <a:rPr lang="en-US" sz="1800" b="1" dirty="0">
                <a:solidFill>
                  <a:srgbClr val="3C4043"/>
                </a:solidFill>
                <a:latin typeface="Inter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C4043"/>
                </a:solidFill>
                <a:latin typeface="Inter"/>
              </a:rPr>
              <a:t>	Size of 3 and 4 taken up most of the loan. Follow by Size 1 and 2.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C4043"/>
                </a:solidFill>
                <a:latin typeface="Inter"/>
              </a:rPr>
              <a:t>       	Mode Sequence : 4, 3, 2, 1 size members.</a:t>
            </a:r>
            <a:endParaRPr lang="en-SG" sz="1800" dirty="0"/>
          </a:p>
          <a:p>
            <a:r>
              <a:rPr lang="en-US" sz="1800" b="1" dirty="0">
                <a:solidFill>
                  <a:srgbClr val="7030A0"/>
                </a:solidFill>
                <a:latin typeface="Inter"/>
              </a:rPr>
              <a:t>Years of working experience taking up the loan</a:t>
            </a:r>
            <a:endParaRPr lang="en-US" sz="1800" b="1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SG" sz="1800" dirty="0"/>
              <a:t>Working experience 9 years top with most loan of 20 case</a:t>
            </a:r>
          </a:p>
          <a:p>
            <a:pPr marL="0" indent="0">
              <a:buNone/>
            </a:pPr>
            <a:r>
              <a:rPr lang="en-SG" sz="1800" dirty="0"/>
              <a:t>	Working experience 40 years least to take loan of 3 case. </a:t>
            </a:r>
          </a:p>
          <a:p>
            <a:pPr marL="0" indent="0">
              <a:buNone/>
            </a:pPr>
            <a:r>
              <a:rPr lang="en-US" sz="1800" dirty="0"/>
              <a:t>                   With working experience range from 0-41 years, there is no significant trend on behavior link to loan </a:t>
            </a:r>
          </a:p>
          <a:p>
            <a:r>
              <a:rPr lang="en-US" sz="1800" dirty="0">
                <a:solidFill>
                  <a:srgbClr val="3C4043"/>
                </a:solidFill>
                <a:latin typeface="Inter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Inter"/>
              </a:rPr>
              <a:t>Mortgage</a:t>
            </a:r>
          </a:p>
          <a:p>
            <a:pPr marL="0" indent="0">
              <a:buNone/>
            </a:pPr>
            <a:r>
              <a:rPr lang="en-SG" sz="1800" dirty="0"/>
              <a:t>	Customer with 0 mortgage loan will take up loan case as it reflected  312 case taken up loan upon no 	mortgage</a:t>
            </a:r>
          </a:p>
          <a:p>
            <a:r>
              <a:rPr lang="en-SG" sz="1800" dirty="0"/>
              <a:t> </a:t>
            </a:r>
            <a:r>
              <a:rPr lang="en-US" sz="1800" b="1" dirty="0">
                <a:solidFill>
                  <a:srgbClr val="7030A0"/>
                </a:solidFill>
                <a:latin typeface="Inter"/>
              </a:rPr>
              <a:t>Account SD and Certificate of Deposit impact on loan</a:t>
            </a:r>
          </a:p>
          <a:p>
            <a:pPr marL="594360" lvl="2" indent="0">
              <a:buNone/>
            </a:pPr>
            <a:r>
              <a:rPr lang="en-US" sz="1200" b="1" dirty="0">
                <a:solidFill>
                  <a:srgbClr val="7030A0"/>
                </a:solidFill>
                <a:latin typeface="Inter"/>
              </a:rPr>
              <a:t>	 </a:t>
            </a:r>
            <a:r>
              <a:rPr lang="en-SG" dirty="0"/>
              <a:t>Customer with no account of Securities Deposit and  no certificate of deposit  likely hood to take up loan</a:t>
            </a:r>
            <a:endParaRPr lang="en-US" dirty="0"/>
          </a:p>
          <a:p>
            <a:endParaRPr lang="en-US" sz="1800" dirty="0"/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endParaRPr lang="en-US" b="1" dirty="0">
              <a:solidFill>
                <a:srgbClr val="7030A0"/>
              </a:solidFill>
              <a:latin typeface="Inter"/>
            </a:endParaRP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sz="2400" dirty="0"/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  <a:p>
            <a:endParaRPr lang="en-US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606CF-E19B-0C7F-3276-1F04564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6" y="87086"/>
            <a:ext cx="10580915" cy="664028"/>
          </a:xfrm>
        </p:spPr>
        <p:txBody>
          <a:bodyPr/>
          <a:lstStyle/>
          <a:p>
            <a:r>
              <a:rPr lang="en-US" dirty="0"/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957943"/>
            <a:ext cx="11560629" cy="5285014"/>
          </a:xfrm>
        </p:spPr>
        <p:txBody>
          <a:bodyPr>
            <a:normAutofit fontScale="25000" lnSpcReduction="20000"/>
          </a:bodyPr>
          <a:lstStyle/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en-US" sz="8000" dirty="0">
                <a:latin typeface="Inter"/>
              </a:rPr>
              <a:t> </a:t>
            </a:r>
            <a:r>
              <a:rPr lang="en-US" sz="8000" b="1" dirty="0">
                <a:latin typeface="Inter"/>
              </a:rPr>
              <a:t>Focus on Key contribution factors (Fixed/Variable)</a:t>
            </a:r>
          </a:p>
          <a:p>
            <a:pPr marL="320040" lvl="1" indent="0">
              <a:buSzPct val="100000"/>
              <a:buNone/>
            </a:pPr>
            <a:r>
              <a:rPr lang="en-US" sz="5600" dirty="0">
                <a:latin typeface="Inter"/>
              </a:rPr>
              <a:t>Fixed (short-mid term):  Age group, Education Level, Family size,  income level, </a:t>
            </a:r>
          </a:p>
          <a:p>
            <a:pPr marL="320040" lvl="1" indent="0">
              <a:buSzPct val="100000"/>
              <a:buNone/>
            </a:pPr>
            <a:r>
              <a:rPr lang="en-US" sz="5600" dirty="0">
                <a:latin typeface="Inter"/>
              </a:rPr>
              <a:t>Variable (any time) : Ave spending on credit card  </a:t>
            </a:r>
          </a:p>
          <a:p>
            <a:pPr marL="320040" lvl="1" indent="0">
              <a:buSzPct val="100000"/>
              <a:buNone/>
            </a:pPr>
            <a:endParaRPr lang="en-US" sz="5600" dirty="0">
              <a:latin typeface="Inte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SG" sz="5600" dirty="0"/>
              <a:t> </a:t>
            </a:r>
            <a:r>
              <a:rPr lang="en-SG" sz="8000" b="1" dirty="0">
                <a:latin typeface="Inter"/>
              </a:rPr>
              <a:t>Target on :</a:t>
            </a:r>
          </a:p>
          <a:p>
            <a:pPr marL="0" indent="0">
              <a:buNone/>
            </a:pPr>
            <a:r>
              <a:rPr lang="en-SG" sz="5600" dirty="0"/>
              <a:t>      Age group : 30-40, 40-50,50-60</a:t>
            </a:r>
          </a:p>
          <a:p>
            <a:pPr marL="0" indent="0">
              <a:buNone/>
            </a:pPr>
            <a:r>
              <a:rPr lang="en-SG" sz="5600" dirty="0"/>
              <a:t>     </a:t>
            </a:r>
            <a:r>
              <a:rPr lang="en-US" sz="5600" dirty="0">
                <a:solidFill>
                  <a:srgbClr val="3C4043"/>
                </a:solidFill>
                <a:latin typeface="Inter"/>
              </a:rPr>
              <a:t>Education Level:   Advance/Professional follow by Graduate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 Roadshow on weekday to capture this working group class , Premises in Central Business District and Town area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 Dress smart and casual to capture the attention of working class age group of 30-50.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</a:t>
            </a:r>
            <a:r>
              <a:rPr lang="en-US" sz="8000" b="1" dirty="0">
                <a:latin typeface="Inter"/>
              </a:rPr>
              <a:t>Family Size: 4 and 3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Size of 4 and 3 usually  are married couples with children 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Introduce  personal loan  for education funding, as the age group is around 30-50. Young parents with children still in school.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Children could be in University. Promote education loan, College/Secondary and Primary school, introduce endowment  plan.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3C4043"/>
                </a:solidFill>
                <a:latin typeface="Inter"/>
              </a:rPr>
              <a:t>     </a:t>
            </a:r>
            <a:endParaRPr lang="en-US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606CF-E19B-0C7F-3276-1F04564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0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6" y="87086"/>
            <a:ext cx="10580915" cy="664028"/>
          </a:xfrm>
        </p:spPr>
        <p:txBody>
          <a:bodyPr/>
          <a:lstStyle/>
          <a:p>
            <a:r>
              <a:rPr lang="en-US" dirty="0"/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615042"/>
            <a:ext cx="11560629" cy="56279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Inter"/>
              </a:rPr>
              <a:t> </a:t>
            </a:r>
            <a:r>
              <a:rPr lang="en-US" sz="2000" b="1" dirty="0">
                <a:latin typeface="Inter"/>
              </a:rPr>
              <a:t>Income Level:  100-200 ($000) annual taken up most loan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C4043"/>
                </a:solidFill>
                <a:latin typeface="Inter"/>
              </a:rPr>
              <a:t> </a:t>
            </a:r>
            <a:r>
              <a:rPr lang="en-US" sz="1600" dirty="0">
                <a:solidFill>
                  <a:srgbClr val="3C4043"/>
                </a:solidFill>
                <a:latin typeface="Inter"/>
              </a:rPr>
              <a:t>Promote the loan plan per month {minimum) :  Annual income/12 X 1%=less then 200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3C4043"/>
              </a:solidFill>
              <a:latin typeface="Inte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latin typeface="Inter"/>
              </a:rPr>
              <a:t>Ave spending on credit card per month ($000)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Inter"/>
              </a:rPr>
              <a:t>$</a:t>
            </a:r>
            <a:r>
              <a:rPr lang="en-US" sz="1800" dirty="0">
                <a:solidFill>
                  <a:srgbClr val="3C4043"/>
                </a:solidFill>
                <a:latin typeface="Inter"/>
              </a:rPr>
              <a:t>3,000 spending taken up most of the loan, Ave spending from1,000-6,000 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en-SG" sz="1800" dirty="0">
                <a:solidFill>
                  <a:srgbClr val="3C4043"/>
                </a:solidFill>
                <a:latin typeface="Inter"/>
              </a:rPr>
              <a:t>Promote Freebies upon signing up.  Shopping voucher of 200 upon signing up a new  loan plan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SG" dirty="0">
              <a:solidFill>
                <a:srgbClr val="3C4043"/>
              </a:solidFill>
              <a:latin typeface="Inter"/>
            </a:endParaRPr>
          </a:p>
          <a:p>
            <a:pPr marL="0" indent="0">
              <a:buNone/>
            </a:pPr>
            <a:endParaRPr lang="en-US" dirty="0">
              <a:solidFill>
                <a:srgbClr val="3C4043"/>
              </a:solidFill>
              <a:latin typeface="Inte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606CF-E19B-0C7F-3276-1F04564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8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2878"/>
            <a:ext cx="10058400" cy="1188720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Inter"/>
              </a:rPr>
              <a:t>Thera Bank’s </a:t>
            </a:r>
            <a:r>
              <a:rPr lang="en-US" dirty="0">
                <a:solidFill>
                  <a:srgbClr val="3C4043"/>
                </a:solidFill>
                <a:latin typeface="Inter"/>
              </a:rPr>
              <a:t>M</a:t>
            </a:r>
            <a:r>
              <a:rPr lang="en-US" b="0" i="0" dirty="0">
                <a:solidFill>
                  <a:srgbClr val="3C4043"/>
                </a:solidFill>
                <a:effectLst/>
                <a:latin typeface="Inter"/>
              </a:rPr>
              <a:t>anagement wants to explore ways of converting its liability customers to personal loan customers (while retaining them as depositors).</a:t>
            </a:r>
          </a:p>
          <a:p>
            <a:r>
              <a:rPr lang="en-US" b="0" i="0" dirty="0">
                <a:solidFill>
                  <a:srgbClr val="3C4043"/>
                </a:solidFill>
                <a:effectLst/>
                <a:latin typeface="Inter"/>
              </a:rPr>
              <a:t> A campaign that </a:t>
            </a:r>
            <a:r>
              <a:rPr lang="en-US" dirty="0">
                <a:solidFill>
                  <a:srgbClr val="3C4043"/>
                </a:solidFill>
                <a:latin typeface="Inter"/>
              </a:rPr>
              <a:t>the bank</a:t>
            </a:r>
            <a:r>
              <a:rPr lang="en-US" b="0" i="0" dirty="0">
                <a:solidFill>
                  <a:srgbClr val="3C4043"/>
                </a:solidFill>
                <a:effectLst/>
                <a:latin typeface="Inter"/>
              </a:rPr>
              <a:t> ran last year for liability customers showed a healthy conversion rate of over 9% success. This has encouraged the retail marketing department to devise campaigns with better target marketing to increase the success ratio with minimal budget.</a:t>
            </a:r>
          </a:p>
          <a:p>
            <a:r>
              <a:rPr lang="en-US" dirty="0">
                <a:solidFill>
                  <a:srgbClr val="3C4043"/>
                </a:solidFill>
                <a:latin typeface="Inter"/>
              </a:rPr>
              <a:t>This Analysis derive which customer profile is more likely to accept the personal loan offer and devise strategy based on 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606CF-E19B-0C7F-3276-1F04564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3D75-A22D-88CC-9753-1024C1F6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295399"/>
            <a:ext cx="10787744" cy="5105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6600" dirty="0">
                <a:solidFill>
                  <a:schemeClr val="accent4"/>
                </a:solidFill>
              </a:rPr>
              <a:t>End of Presentation </a:t>
            </a:r>
          </a:p>
          <a:p>
            <a:pPr marL="0" indent="0" algn="ctr">
              <a:buNone/>
            </a:pPr>
            <a:endParaRPr lang="en-SG" sz="6600" dirty="0"/>
          </a:p>
          <a:p>
            <a:pPr marL="0" indent="0" algn="ctr">
              <a:buNone/>
            </a:pPr>
            <a:r>
              <a:rPr lang="en-SG" sz="6600" dirty="0">
                <a:solidFill>
                  <a:schemeClr val="accent4"/>
                </a:solidFill>
              </a:rPr>
              <a:t>Thank  you! </a:t>
            </a:r>
          </a:p>
          <a:p>
            <a:pPr marL="0" indent="0" algn="ctr">
              <a:buNone/>
            </a:pPr>
            <a:endParaRPr lang="en-SG" sz="4800" dirty="0"/>
          </a:p>
          <a:p>
            <a:pPr marL="0" indent="0" algn="r">
              <a:buNone/>
            </a:pPr>
            <a:r>
              <a:rPr lang="en-SG" sz="4800" dirty="0"/>
              <a:t> </a:t>
            </a:r>
            <a:r>
              <a:rPr lang="en-SG" b="1" dirty="0">
                <a:solidFill>
                  <a:schemeClr val="tx2"/>
                </a:solidFill>
              </a:rPr>
              <a:t>Done by Lim Lee Huat {567J}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B8392-7857-9241-2CCD-1D79600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"/>
            <a:ext cx="10058400" cy="975360"/>
          </a:xfrm>
        </p:spPr>
        <p:txBody>
          <a:bodyPr/>
          <a:lstStyle/>
          <a:p>
            <a:r>
              <a:rPr lang="en-US" dirty="0"/>
              <a:t>DataSets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204" y="1173481"/>
            <a:ext cx="10058400" cy="4267200"/>
          </a:xfrm>
        </p:spPr>
        <p:txBody>
          <a:bodyPr/>
          <a:lstStyle/>
          <a:p>
            <a:r>
              <a:rPr lang="en-US" dirty="0">
                <a:solidFill>
                  <a:srgbClr val="3C4043"/>
                </a:solidFill>
                <a:latin typeface="Inter"/>
              </a:rPr>
              <a:t>Derived :https://www.kaggle.com/datasets/teertha/personal-loan-modeling</a:t>
            </a:r>
          </a:p>
          <a:p>
            <a:r>
              <a:rPr lang="en-US" dirty="0">
                <a:solidFill>
                  <a:srgbClr val="3C4043"/>
                </a:solidFill>
                <a:latin typeface="Inter"/>
              </a:rPr>
              <a:t>Total :  14 columns as follows: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060C42-2E58-636E-D354-D3C0E758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218CD-3BC6-7C4B-EE88-2C7F0D4A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4" y="2143920"/>
            <a:ext cx="11125835" cy="3923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9997F5-93A1-336B-7D68-B4F4ED6F140C}"/>
              </a:ext>
            </a:extLst>
          </p:cNvPr>
          <p:cNvSpPr/>
          <p:nvPr/>
        </p:nvSpPr>
        <p:spPr>
          <a:xfrm>
            <a:off x="7213600" y="2143920"/>
            <a:ext cx="4541519" cy="3923982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2878"/>
            <a:ext cx="10058400" cy="1188720"/>
          </a:xfrm>
        </p:spPr>
        <p:txBody>
          <a:bodyPr/>
          <a:lstStyle/>
          <a:p>
            <a:r>
              <a:rPr lang="en-US" dirty="0"/>
              <a:t>Datasets : Reclassify to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1774371"/>
            <a:ext cx="10881360" cy="147508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C4043"/>
                </a:solidFill>
                <a:latin typeface="Inter"/>
              </a:rPr>
              <a:t>Change column Education from 1,2,3= Undergrad, Graduate, Advance/Professional </a:t>
            </a:r>
          </a:p>
          <a:p>
            <a:r>
              <a:rPr lang="en-US" dirty="0">
                <a:solidFill>
                  <a:srgbClr val="3C4043"/>
                </a:solidFill>
                <a:latin typeface="Inter"/>
              </a:rPr>
              <a:t>Change Column Personal Loan, Securities Account, CD Account, Online, Credit Card </a:t>
            </a:r>
          </a:p>
          <a:p>
            <a:pPr marL="0" indent="0">
              <a:buNone/>
            </a:pPr>
            <a:r>
              <a:rPr lang="en-US" dirty="0">
                <a:solidFill>
                  <a:srgbClr val="3C4043"/>
                </a:solidFill>
                <a:latin typeface="Inter"/>
              </a:rPr>
              <a:t>     from 0 = No, 1=Yes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9B49B-E879-4C7B-0B8D-FAE3565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AB82214-8564-7956-F2B7-20FEF9E80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11382"/>
              </p:ext>
            </p:extLst>
          </p:nvPr>
        </p:nvGraphicFramePr>
        <p:xfrm>
          <a:off x="934720" y="3608547"/>
          <a:ext cx="10642600" cy="2044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2551" imgH="1352572" progId="Excel.Sheet.12">
                  <p:embed/>
                </p:oleObj>
              </mc:Choice>
              <mc:Fallback>
                <p:oleObj name="Worksheet" r:id="rId2" imgW="10642551" imgH="13525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4720" y="3608547"/>
                        <a:ext cx="10642600" cy="2044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8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2878"/>
            <a:ext cx="10058400" cy="1188720"/>
          </a:xfrm>
        </p:spPr>
        <p:txBody>
          <a:bodyPr/>
          <a:lstStyle/>
          <a:p>
            <a:r>
              <a:rPr lang="en-US" dirty="0"/>
              <a:t>Datasets : Reclassify to Dimension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99383-713F-AF59-A0F8-74F1BE474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530" y="2176379"/>
            <a:ext cx="4725237" cy="288544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9B49B-E879-4C7B-0B8D-FAE3565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3A7E2-77DB-DA81-F77E-435ABF7B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42" y="2176380"/>
            <a:ext cx="4639598" cy="288544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31DAA32-35CB-123A-472A-CAEC82B78487}"/>
              </a:ext>
            </a:extLst>
          </p:cNvPr>
          <p:cNvSpPr/>
          <p:nvPr/>
        </p:nvSpPr>
        <p:spPr>
          <a:xfrm>
            <a:off x="6096000" y="3429000"/>
            <a:ext cx="822960" cy="6400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F45A0-674A-E5C0-801C-41F763795CEB}"/>
              </a:ext>
            </a:extLst>
          </p:cNvPr>
          <p:cNvSpPr txBox="1"/>
          <p:nvPr/>
        </p:nvSpPr>
        <p:spPr>
          <a:xfrm>
            <a:off x="938530" y="1596693"/>
            <a:ext cx="420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/>
              <a:t>Before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1D385-314A-C795-2536-4E411E79969D}"/>
              </a:ext>
            </a:extLst>
          </p:cNvPr>
          <p:cNvSpPr txBox="1"/>
          <p:nvPr/>
        </p:nvSpPr>
        <p:spPr>
          <a:xfrm>
            <a:off x="7288242" y="1782366"/>
            <a:ext cx="420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/>
              <a:t>After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5917A-8F1A-D767-48FB-0680FEDBF63E}"/>
              </a:ext>
            </a:extLst>
          </p:cNvPr>
          <p:cNvSpPr txBox="1"/>
          <p:nvPr/>
        </p:nvSpPr>
        <p:spPr>
          <a:xfrm>
            <a:off x="863600" y="5402494"/>
            <a:ext cx="958088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SG" dirty="0"/>
              <a:t>Name :  0 = No,  1= Yes</a:t>
            </a:r>
          </a:p>
          <a:p>
            <a:r>
              <a:rPr lang="en-SG" dirty="0"/>
              <a:t>Education Level:  1= Undergrad,  2=Graduate. 3=Advance/Professional</a:t>
            </a:r>
          </a:p>
        </p:txBody>
      </p:sp>
    </p:spTree>
    <p:extLst>
      <p:ext uri="{BB962C8B-B14F-4D97-AF65-F5344CB8AC3E}">
        <p14:creationId xmlns:p14="http://schemas.microsoft.com/office/powerpoint/2010/main" val="3757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2878"/>
            <a:ext cx="10058400" cy="1188720"/>
          </a:xfrm>
        </p:spPr>
        <p:txBody>
          <a:bodyPr/>
          <a:lstStyle/>
          <a:p>
            <a:r>
              <a:rPr lang="en-US" dirty="0"/>
              <a:t>Datasets : Not Affecting Personal Loan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E46120-745F-2EF9-47FC-62D75B4A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78" y="3698809"/>
            <a:ext cx="11025278" cy="14750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C4043"/>
                </a:solidFill>
                <a:latin typeface="Inter"/>
              </a:rPr>
              <a:t>Zip code, Online and Credit card ownership unlikely to have an impact on the personal loan outcome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C4043"/>
                </a:solidFill>
                <a:latin typeface="Inter"/>
              </a:rPr>
              <a:t>This 3 Sets of data will not be analyzed.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9B49B-E879-4C7B-0B8D-FAE3565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9BE12-3EAF-7D6C-FD32-EC0E7992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60" y="1684109"/>
            <a:ext cx="11169196" cy="13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" y="332232"/>
            <a:ext cx="8686800" cy="1001776"/>
          </a:xfrm>
        </p:spPr>
        <p:txBody>
          <a:bodyPr/>
          <a:lstStyle/>
          <a:p>
            <a:r>
              <a:rPr lang="en-US" dirty="0"/>
              <a:t>Tableau Storyboard: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758" y="1569720"/>
            <a:ext cx="11277601" cy="473964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Age group taking up personal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Education Level taking up personal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Income affect the personal loan conversion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Avg. spending on credit cards per month ($000) taking up personal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Family size taking up the personal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Years of working  experience taking up personal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Mortgage trend taking up personal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Securities Deposit  and Certificate of Deposit account  impact on loan 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58127F7-C0BB-1C01-58FA-0D80540938C9}"/>
              </a:ext>
            </a:extLst>
          </p:cNvPr>
          <p:cNvSpPr txBox="1">
            <a:spLocks/>
          </p:cNvSpPr>
          <p:nvPr/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760" y="64381"/>
            <a:ext cx="10139680" cy="681038"/>
          </a:xfrm>
        </p:spPr>
        <p:txBody>
          <a:bodyPr/>
          <a:lstStyle/>
          <a:p>
            <a:r>
              <a:rPr lang="en-US" dirty="0"/>
              <a:t>Storyboard: Age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411AE-8D39-0E75-D120-842B37D6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52930A-DB9D-A3BA-3E4E-35FB9C0961F7}"/>
              </a:ext>
            </a:extLst>
          </p:cNvPr>
          <p:cNvSpPr txBox="1"/>
          <p:nvPr/>
        </p:nvSpPr>
        <p:spPr>
          <a:xfrm>
            <a:off x="93525" y="6565835"/>
            <a:ext cx="12321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https://public.tableau.com/app/profile/lim.lee.huat/viz/PersonalLoan_LimLeeHuat-567J/AgegroupingwithLoan?publis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025AC0-CB27-A3A5-8EC6-A97A9D12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7" y="745420"/>
            <a:ext cx="5731454" cy="19977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47192B-13B1-C006-32A9-C33FC3DBFDC8}"/>
              </a:ext>
            </a:extLst>
          </p:cNvPr>
          <p:cNvSpPr txBox="1"/>
          <p:nvPr/>
        </p:nvSpPr>
        <p:spPr>
          <a:xfrm>
            <a:off x="6113019" y="833120"/>
            <a:ext cx="584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 Total 480 customers Age range from 26 to 65 years old took up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Age 34 taken up most loan , Age 39 taken up the least loan.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97EF64A-E378-1C76-78B0-06FD8A29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66" y="2865968"/>
            <a:ext cx="5880553" cy="16926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B403FA-E7C4-7F31-06A4-AE32745EDE2C}"/>
              </a:ext>
            </a:extLst>
          </p:cNvPr>
          <p:cNvSpPr txBox="1"/>
          <p:nvPr/>
        </p:nvSpPr>
        <p:spPr>
          <a:xfrm>
            <a:off x="6254522" y="2865968"/>
            <a:ext cx="6078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 Grouping into Age 20-30, 30-40, 40-50,50-60,60-70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Age group 30-40 taken up most loan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Both Age group 50-60 and 40-50  (Highest)</a:t>
            </a:r>
          </a:p>
          <a:p>
            <a:r>
              <a:rPr lang="en-SG" dirty="0"/>
              <a:t>       to take up the most loan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 Age group 30-60 take up the most loan</a:t>
            </a:r>
          </a:p>
          <a:p>
            <a:endParaRPr lang="en-S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Age group 20-30 and 60-70, are the least  to take up loan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dirty="0"/>
          </a:p>
          <a:p>
            <a:r>
              <a:rPr lang="en-SG" dirty="0"/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72E7B1-A735-4DFE-4BB7-20402E6CF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7" y="4619487"/>
            <a:ext cx="5863534" cy="19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78"/>
            <a:ext cx="10058400" cy="594360"/>
          </a:xfrm>
        </p:spPr>
        <p:txBody>
          <a:bodyPr/>
          <a:lstStyle/>
          <a:p>
            <a:r>
              <a:rPr lang="en-US" dirty="0"/>
              <a:t>Storyboard-Education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5440" y="815910"/>
            <a:ext cx="5207002" cy="2326640"/>
          </a:xfrm>
        </p:spPr>
        <p:txBody>
          <a:bodyPr>
            <a:normAutofit/>
          </a:bodyPr>
          <a:lstStyle/>
          <a:p>
            <a:r>
              <a:rPr lang="en-US" dirty="0"/>
              <a:t>Advanced/Professional taken up the most loan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Follow by graduate and Undergraduate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CBDAF-5DDC-AB8F-3D97-297CEEB3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85F06-EF5D-1183-DDFE-A76C150C2463}"/>
              </a:ext>
            </a:extLst>
          </p:cNvPr>
          <p:cNvSpPr txBox="1"/>
          <p:nvPr/>
        </p:nvSpPr>
        <p:spPr>
          <a:xfrm>
            <a:off x="264160" y="5053093"/>
            <a:ext cx="117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https://public.tableau.com/app/profile/lim.lee.huat/viz/PersonalLoan_LimLeeHuat-567J/EducationLevelwithLoan?publi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447A12-4CC3-D261-5205-FDFD62A35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94" y="1000069"/>
            <a:ext cx="5791498" cy="37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2225</TotalTime>
  <Words>1567</Words>
  <Application>Microsoft Office PowerPoint</Application>
  <PresentationFormat>Widescreen</PresentationFormat>
  <Paragraphs>218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</vt:lpstr>
      <vt:lpstr>Inter</vt:lpstr>
      <vt:lpstr>Wingdings</vt:lpstr>
      <vt:lpstr>Cherry Blossom 16x9</vt:lpstr>
      <vt:lpstr>Worksheet</vt:lpstr>
      <vt:lpstr>Capstone Project</vt:lpstr>
      <vt:lpstr>Problem Statement</vt:lpstr>
      <vt:lpstr>DataSets </vt:lpstr>
      <vt:lpstr>Datasets : Reclassify to Dimension</vt:lpstr>
      <vt:lpstr>Datasets : Reclassify to Dimension</vt:lpstr>
      <vt:lpstr>Datasets : Not Affecting Personal Loan</vt:lpstr>
      <vt:lpstr>Tableau Storyboard:</vt:lpstr>
      <vt:lpstr>Storyboard: Age group</vt:lpstr>
      <vt:lpstr>Storyboard-Education level</vt:lpstr>
      <vt:lpstr>Storyboard- Income Level </vt:lpstr>
      <vt:lpstr>Storyboard-Ave spending on credit card per month taking loan</vt:lpstr>
      <vt:lpstr>Storyboard-Family Size taken up the loan</vt:lpstr>
      <vt:lpstr>Storyboard-Years of working experience taking up Loan</vt:lpstr>
      <vt:lpstr>PowerPoint Presentation</vt:lpstr>
      <vt:lpstr>PowerPoint Presentation</vt:lpstr>
      <vt:lpstr>Findings: </vt:lpstr>
      <vt:lpstr>Findings: </vt:lpstr>
      <vt:lpstr>Recommendations </vt:lpstr>
      <vt:lpstr>Recommendations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Lim Lee Huat</dc:creator>
  <cp:lastModifiedBy>huatahh777@gmail.com</cp:lastModifiedBy>
  <cp:revision>35</cp:revision>
  <dcterms:created xsi:type="dcterms:W3CDTF">2024-09-01T17:08:52Z</dcterms:created>
  <dcterms:modified xsi:type="dcterms:W3CDTF">2024-09-03T10:57:42Z</dcterms:modified>
</cp:coreProperties>
</file>